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8" r:id="rId2"/>
    <p:sldId id="257" r:id="rId3"/>
    <p:sldId id="261" r:id="rId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guide id="4" pos="4176" userDrawn="1">
          <p15:clr>
            <a:srgbClr val="A4A3A4"/>
          </p15:clr>
        </p15:guide>
        <p15:guide id="5" orient="horz" pos="4392" userDrawn="1">
          <p15:clr>
            <a:srgbClr val="A4A3A4"/>
          </p15:clr>
        </p15:guide>
        <p15:guide id="6" pos="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FF"/>
    <a:srgbClr val="000A3A"/>
    <a:srgbClr val="67A2FF"/>
    <a:srgbClr val="E9E6E6"/>
    <a:srgbClr val="D1D1D3"/>
    <a:srgbClr val="000A3B"/>
    <a:srgbClr val="E8E6E6"/>
    <a:srgbClr val="0063FF"/>
    <a:srgbClr val="001CAD"/>
    <a:srgbClr val="1E4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33"/>
    <p:restoredTop sz="96087"/>
  </p:normalViewPr>
  <p:slideViewPr>
    <p:cSldViewPr snapToGrid="0">
      <p:cViewPr varScale="1">
        <p:scale>
          <a:sx n="109" d="100"/>
          <a:sy n="109" d="100"/>
        </p:scale>
        <p:origin x="3168" y="184"/>
      </p:cViewPr>
      <p:guideLst>
        <p:guide orient="horz" pos="2880"/>
        <p:guide pos="2160"/>
        <p:guide pos="4176"/>
        <p:guide orient="horz" pos="4392"/>
        <p:guide pos="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A746C-BA02-954A-AF12-11FD4788D30B}" type="datetimeFigureOut">
              <a:rPr lang="en-US" smtClean="0"/>
              <a:t>9/26/25</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8DC3D-992D-2D44-A3B6-A0CB368E285B}" type="slidenum">
              <a:rPr lang="en-US" smtClean="0"/>
              <a:t>‹#›</a:t>
            </a:fld>
            <a:endParaRPr lang="en-US" dirty="0"/>
          </a:p>
        </p:txBody>
      </p:sp>
    </p:spTree>
    <p:extLst>
      <p:ext uri="{BB962C8B-B14F-4D97-AF65-F5344CB8AC3E}">
        <p14:creationId xmlns:p14="http://schemas.microsoft.com/office/powerpoint/2010/main" val="80261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8DC3D-992D-2D44-A3B6-A0CB368E285B}" type="slidenum">
              <a:rPr lang="en-US" smtClean="0"/>
              <a:t>1</a:t>
            </a:fld>
            <a:endParaRPr lang="en-US" dirty="0"/>
          </a:p>
        </p:txBody>
      </p:sp>
    </p:spTree>
    <p:extLst>
      <p:ext uri="{BB962C8B-B14F-4D97-AF65-F5344CB8AC3E}">
        <p14:creationId xmlns:p14="http://schemas.microsoft.com/office/powerpoint/2010/main" val="330148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8DC3D-992D-2D44-A3B6-A0CB368E285B}" type="slidenum">
              <a:rPr lang="en-US" smtClean="0"/>
              <a:t>2</a:t>
            </a:fld>
            <a:endParaRPr lang="en-US" dirty="0"/>
          </a:p>
        </p:txBody>
      </p:sp>
    </p:spTree>
    <p:extLst>
      <p:ext uri="{BB962C8B-B14F-4D97-AF65-F5344CB8AC3E}">
        <p14:creationId xmlns:p14="http://schemas.microsoft.com/office/powerpoint/2010/main" val="383607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8DC3D-992D-2D44-A3B6-A0CB368E285B}" type="slidenum">
              <a:rPr lang="en-US" smtClean="0"/>
              <a:t>3</a:t>
            </a:fld>
            <a:endParaRPr lang="en-US" dirty="0"/>
          </a:p>
        </p:txBody>
      </p:sp>
    </p:spTree>
    <p:extLst>
      <p:ext uri="{BB962C8B-B14F-4D97-AF65-F5344CB8AC3E}">
        <p14:creationId xmlns:p14="http://schemas.microsoft.com/office/powerpoint/2010/main" val="4184884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A3B"/>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7956553-D606-1C94-D47E-FB949ACD5D0D}"/>
              </a:ext>
            </a:extLst>
          </p:cNvPr>
          <p:cNvGrpSpPr/>
          <p:nvPr userDrawn="1"/>
        </p:nvGrpSpPr>
        <p:grpSpPr>
          <a:xfrm>
            <a:off x="0" y="4053252"/>
            <a:ext cx="6857999" cy="5090748"/>
            <a:chOff x="0" y="161453"/>
            <a:chExt cx="7022888" cy="7674795"/>
          </a:xfrm>
        </p:grpSpPr>
        <p:sp>
          <p:nvSpPr>
            <p:cNvPr id="36" name="Rectangle 35">
              <a:extLst>
                <a:ext uri="{FF2B5EF4-FFF2-40B4-BE49-F238E27FC236}">
                  <a16:creationId xmlns:a16="http://schemas.microsoft.com/office/drawing/2014/main" id="{110FA4B0-63D0-BE40-2D41-59C6C0535628}"/>
                </a:ext>
              </a:extLst>
            </p:cNvPr>
            <p:cNvSpPr/>
            <p:nvPr/>
          </p:nvSpPr>
          <p:spPr>
            <a:xfrm>
              <a:off x="3543297" y="1015953"/>
              <a:ext cx="1707941" cy="6820295"/>
            </a:xfrm>
            <a:prstGeom prst="rect">
              <a:avLst/>
            </a:prstGeom>
            <a:blipFill>
              <a:blip r:embed="rId2" cstate="screen">
                <a:alphaModFix amt="30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4286865-8331-E853-8691-960C0A0DC325}"/>
                </a:ext>
              </a:extLst>
            </p:cNvPr>
            <p:cNvSpPr/>
            <p:nvPr/>
          </p:nvSpPr>
          <p:spPr>
            <a:xfrm>
              <a:off x="0" y="2101807"/>
              <a:ext cx="1771650" cy="5734440"/>
            </a:xfrm>
            <a:prstGeom prst="rect">
              <a:avLst/>
            </a:prstGeom>
            <a:blipFill>
              <a:blip r:embed="rId3" cstate="screen">
                <a:alphaModFix amt="29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1D702FC-7CF8-9730-5E45-D684CFFA360F}"/>
                </a:ext>
              </a:extLst>
            </p:cNvPr>
            <p:cNvSpPr/>
            <p:nvPr/>
          </p:nvSpPr>
          <p:spPr>
            <a:xfrm>
              <a:off x="1771650" y="1623939"/>
              <a:ext cx="1771648" cy="6212309"/>
            </a:xfrm>
            <a:prstGeom prst="rect">
              <a:avLst/>
            </a:prstGeom>
            <a:blipFill>
              <a:blip r:embed="rId4" cstate="screen">
                <a:alphaModFix amt="30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389AD348-B957-98C9-914F-F97F475EFA71}"/>
                </a:ext>
              </a:extLst>
            </p:cNvPr>
            <p:cNvSpPr/>
            <p:nvPr/>
          </p:nvSpPr>
          <p:spPr>
            <a:xfrm>
              <a:off x="5251238" y="161453"/>
              <a:ext cx="1771650" cy="7674793"/>
            </a:xfrm>
            <a:prstGeom prst="rect">
              <a:avLst/>
            </a:prstGeom>
            <a:blipFill>
              <a:blip r:embed="rId5" cstate="screen">
                <a:alphaModFix amt="30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43FAC65-1A6D-BB53-12FC-F2C80C465FFC}"/>
              </a:ext>
            </a:extLst>
          </p:cNvPr>
          <p:cNvGrpSpPr/>
          <p:nvPr userDrawn="1"/>
        </p:nvGrpSpPr>
        <p:grpSpPr>
          <a:xfrm>
            <a:off x="1" y="-4731"/>
            <a:ext cx="6857999" cy="5345033"/>
            <a:chOff x="0" y="1085847"/>
            <a:chExt cx="7022888" cy="8058153"/>
          </a:xfrm>
        </p:grpSpPr>
        <p:sp>
          <p:nvSpPr>
            <p:cNvPr id="41" name="Rectangle 40">
              <a:extLst>
                <a:ext uri="{FF2B5EF4-FFF2-40B4-BE49-F238E27FC236}">
                  <a16:creationId xmlns:a16="http://schemas.microsoft.com/office/drawing/2014/main" id="{B665AB97-AC7B-DFAB-C3B8-B1D0052C32BA}"/>
                </a:ext>
              </a:extLst>
            </p:cNvPr>
            <p:cNvSpPr/>
            <p:nvPr/>
          </p:nvSpPr>
          <p:spPr>
            <a:xfrm>
              <a:off x="3543300" y="1085847"/>
              <a:ext cx="1707937" cy="6972301"/>
            </a:xfrm>
            <a:prstGeom prst="rect">
              <a:avLst/>
            </a:prstGeom>
            <a:blipFill>
              <a:blip r:embed="rId6" cstate="screen">
                <a:alphaModFix amt="30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78BEAA8-9812-7C18-CCC7-91DEC6426136}"/>
                </a:ext>
              </a:extLst>
            </p:cNvPr>
            <p:cNvSpPr/>
            <p:nvPr/>
          </p:nvSpPr>
          <p:spPr>
            <a:xfrm>
              <a:off x="0" y="1085847"/>
              <a:ext cx="1771650" cy="8058153"/>
            </a:xfrm>
            <a:prstGeom prst="rect">
              <a:avLst/>
            </a:prstGeom>
            <a:blipFill>
              <a:blip r:embed="rId7" cstate="screen">
                <a:alphaModFix amt="29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23FFE6D-EFFB-59D0-5E0E-D35B3701241D}"/>
                </a:ext>
              </a:extLst>
            </p:cNvPr>
            <p:cNvSpPr/>
            <p:nvPr/>
          </p:nvSpPr>
          <p:spPr>
            <a:xfrm>
              <a:off x="1771650" y="1092981"/>
              <a:ext cx="1771650" cy="7573152"/>
            </a:xfrm>
            <a:prstGeom prst="rect">
              <a:avLst/>
            </a:prstGeom>
            <a:blipFill dpi="0" rotWithShape="1">
              <a:blip r:embed="rId8" cstate="screen">
                <a:alphaModFix amt="3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E6E2193-08C0-3A2D-8F4C-47D0B41FBF07}"/>
                </a:ext>
              </a:extLst>
            </p:cNvPr>
            <p:cNvSpPr/>
            <p:nvPr/>
          </p:nvSpPr>
          <p:spPr>
            <a:xfrm>
              <a:off x="5251238" y="1092978"/>
              <a:ext cx="1771650" cy="6110667"/>
            </a:xfrm>
            <a:prstGeom prst="rect">
              <a:avLst/>
            </a:prstGeom>
            <a:blipFill>
              <a:blip r:embed="rId9" cstate="screen">
                <a:alphaModFix amt="30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a:extLst>
              <a:ext uri="{FF2B5EF4-FFF2-40B4-BE49-F238E27FC236}">
                <a16:creationId xmlns:a16="http://schemas.microsoft.com/office/drawing/2014/main" id="{0D39E549-6529-142B-EDF7-16683F19056D}"/>
              </a:ext>
            </a:extLst>
          </p:cNvPr>
          <p:cNvSpPr/>
          <p:nvPr userDrawn="1"/>
        </p:nvSpPr>
        <p:spPr>
          <a:xfrm>
            <a:off x="1957407" y="7063822"/>
            <a:ext cx="4900593" cy="2080178"/>
          </a:xfrm>
          <a:custGeom>
            <a:avLst/>
            <a:gdLst>
              <a:gd name="connsiteX0" fmla="*/ 4900593 w 4900593"/>
              <a:gd name="connsiteY0" fmla="*/ 0 h 2080178"/>
              <a:gd name="connsiteX1" fmla="*/ 4900593 w 4900593"/>
              <a:gd name="connsiteY1" fmla="*/ 2080178 h 2080178"/>
              <a:gd name="connsiteX2" fmla="*/ 0 w 4900593"/>
              <a:gd name="connsiteY2" fmla="*/ 2080178 h 2080178"/>
              <a:gd name="connsiteX3" fmla="*/ 4900593 w 4900593"/>
              <a:gd name="connsiteY3" fmla="*/ 0 h 2080178"/>
            </a:gdLst>
            <a:ahLst/>
            <a:cxnLst>
              <a:cxn ang="0">
                <a:pos x="connsiteX0" y="connsiteY0"/>
              </a:cxn>
              <a:cxn ang="0">
                <a:pos x="connsiteX1" y="connsiteY1"/>
              </a:cxn>
              <a:cxn ang="0">
                <a:pos x="connsiteX2" y="connsiteY2"/>
              </a:cxn>
              <a:cxn ang="0">
                <a:pos x="connsiteX3" y="connsiteY3"/>
              </a:cxn>
            </a:cxnLst>
            <a:rect l="l" t="t" r="r" b="b"/>
            <a:pathLst>
              <a:path w="4900593" h="2080178">
                <a:moveTo>
                  <a:pt x="4900593" y="0"/>
                </a:moveTo>
                <a:lnTo>
                  <a:pt x="4900593" y="2080178"/>
                </a:lnTo>
                <a:lnTo>
                  <a:pt x="0" y="2080178"/>
                </a:lnTo>
                <a:lnTo>
                  <a:pt x="4900593" y="0"/>
                </a:lnTo>
                <a:close/>
              </a:path>
            </a:pathLst>
          </a:custGeom>
          <a:solidFill>
            <a:srgbClr val="006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7" name="Picture Placeholder 9">
            <a:extLst>
              <a:ext uri="{FF2B5EF4-FFF2-40B4-BE49-F238E27FC236}">
                <a16:creationId xmlns:a16="http://schemas.microsoft.com/office/drawing/2014/main" id="{A6B198EC-ACFA-0533-9B3D-8AF7D3F5A86E}"/>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1613" t="-5773" r="-2238" b="-29747"/>
          <a:stretch/>
        </p:blipFill>
        <p:spPr>
          <a:xfrm>
            <a:off x="5307327" y="7984968"/>
            <a:ext cx="1211724" cy="1132511"/>
          </a:xfrm>
          <a:prstGeom prst="rect">
            <a:avLst/>
          </a:prstGeom>
        </p:spPr>
      </p:pic>
      <p:sp>
        <p:nvSpPr>
          <p:cNvPr id="48" name="Freeform 47">
            <a:extLst>
              <a:ext uri="{FF2B5EF4-FFF2-40B4-BE49-F238E27FC236}">
                <a16:creationId xmlns:a16="http://schemas.microsoft.com/office/drawing/2014/main" id="{2D442197-9730-E935-341E-CEBF83A4DD38}"/>
              </a:ext>
            </a:extLst>
          </p:cNvPr>
          <p:cNvSpPr/>
          <p:nvPr userDrawn="1"/>
        </p:nvSpPr>
        <p:spPr>
          <a:xfrm>
            <a:off x="0" y="1"/>
            <a:ext cx="3639213" cy="1544754"/>
          </a:xfrm>
          <a:custGeom>
            <a:avLst/>
            <a:gdLst>
              <a:gd name="connsiteX0" fmla="*/ 0 w 3639213"/>
              <a:gd name="connsiteY0" fmla="*/ 0 h 1544754"/>
              <a:gd name="connsiteX1" fmla="*/ 3639213 w 3639213"/>
              <a:gd name="connsiteY1" fmla="*/ 0 h 1544754"/>
              <a:gd name="connsiteX2" fmla="*/ 0 w 3639213"/>
              <a:gd name="connsiteY2" fmla="*/ 1544754 h 1544754"/>
              <a:gd name="connsiteX3" fmla="*/ 0 w 3639213"/>
              <a:gd name="connsiteY3" fmla="*/ 0 h 1544754"/>
            </a:gdLst>
            <a:ahLst/>
            <a:cxnLst>
              <a:cxn ang="0">
                <a:pos x="connsiteX0" y="connsiteY0"/>
              </a:cxn>
              <a:cxn ang="0">
                <a:pos x="connsiteX1" y="connsiteY1"/>
              </a:cxn>
              <a:cxn ang="0">
                <a:pos x="connsiteX2" y="connsiteY2"/>
              </a:cxn>
              <a:cxn ang="0">
                <a:pos x="connsiteX3" y="connsiteY3"/>
              </a:cxn>
            </a:cxnLst>
            <a:rect l="l" t="t" r="r" b="b"/>
            <a:pathLst>
              <a:path w="3639213" h="1544754">
                <a:moveTo>
                  <a:pt x="0" y="0"/>
                </a:moveTo>
                <a:lnTo>
                  <a:pt x="3639213" y="0"/>
                </a:lnTo>
                <a:lnTo>
                  <a:pt x="0" y="1544754"/>
                </a:lnTo>
                <a:lnTo>
                  <a:pt x="0" y="0"/>
                </a:lnTo>
                <a:close/>
              </a:path>
            </a:pathLst>
          </a:custGeom>
          <a:solidFill>
            <a:srgbClr val="001C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1252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D9821D-05C1-544B-8570-31F716102AF6}" type="datetimeFigureOut">
              <a:rPr lang="en-US" smtClean="0"/>
              <a:t>9/26/25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892CCA-F06A-C148-B657-C7A57682822A}" type="slidenum">
              <a:rPr lang="en-US" smtClean="0"/>
              <a:t>‹#›</a:t>
            </a:fld>
            <a:endParaRPr lang="en-US" dirty="0"/>
          </a:p>
        </p:txBody>
      </p:sp>
    </p:spTree>
    <p:extLst>
      <p:ext uri="{BB962C8B-B14F-4D97-AF65-F5344CB8AC3E}">
        <p14:creationId xmlns:p14="http://schemas.microsoft.com/office/powerpoint/2010/main" val="117885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D9821D-05C1-544B-8570-31F716102AF6}" type="datetimeFigureOut">
              <a:rPr lang="en-US" smtClean="0"/>
              <a:t>9/26/25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892CCA-F06A-C148-B657-C7A57682822A}" type="slidenum">
              <a:rPr lang="en-US" smtClean="0"/>
              <a:t>‹#›</a:t>
            </a:fld>
            <a:endParaRPr lang="en-US" dirty="0"/>
          </a:p>
        </p:txBody>
      </p:sp>
    </p:spTree>
    <p:extLst>
      <p:ext uri="{BB962C8B-B14F-4D97-AF65-F5344CB8AC3E}">
        <p14:creationId xmlns:p14="http://schemas.microsoft.com/office/powerpoint/2010/main" val="73387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8360D3-C9D6-FFEA-F9B5-BA3E96B96077}"/>
              </a:ext>
            </a:extLst>
          </p:cNvPr>
          <p:cNvSpPr/>
          <p:nvPr userDrawn="1"/>
        </p:nvSpPr>
        <p:spPr>
          <a:xfrm>
            <a:off x="-1" y="8546591"/>
            <a:ext cx="6864877" cy="607681"/>
          </a:xfrm>
          <a:prstGeom prst="rect">
            <a:avLst/>
          </a:prstGeom>
          <a:gradFill flip="none" rotWithShape="1">
            <a:gsLst>
              <a:gs pos="39000">
                <a:srgbClr val="000A3B"/>
              </a:gs>
              <a:gs pos="100000">
                <a:srgbClr val="0063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E90E2E8-3A1C-DF60-12BF-9A5E29E76F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45989" y="8714242"/>
            <a:ext cx="1202876" cy="325582"/>
          </a:xfrm>
          <a:prstGeom prst="rect">
            <a:avLst/>
          </a:prstGeom>
        </p:spPr>
      </p:pic>
      <p:sp>
        <p:nvSpPr>
          <p:cNvPr id="9" name="TextBox 8">
            <a:extLst>
              <a:ext uri="{FF2B5EF4-FFF2-40B4-BE49-F238E27FC236}">
                <a16:creationId xmlns:a16="http://schemas.microsoft.com/office/drawing/2014/main" id="{D17BB124-0A45-8E11-5A8C-9419E97E3D50}"/>
              </a:ext>
            </a:extLst>
          </p:cNvPr>
          <p:cNvSpPr txBox="1"/>
          <p:nvPr userDrawn="1"/>
        </p:nvSpPr>
        <p:spPr>
          <a:xfrm>
            <a:off x="154353" y="8782239"/>
            <a:ext cx="2441694" cy="184666"/>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u="none" strike="noStrike" dirty="0">
                <a:solidFill>
                  <a:schemeClr val="bg1">
                    <a:lumMod val="95000"/>
                  </a:schemeClr>
                </a:solidFill>
                <a:effectLst/>
                <a:latin typeface="Avenir Next LT Pro Light" panose="020B0304020202020204" pitchFamily="34" charset="77"/>
              </a:rPr>
              <a:t>© 2025 Paramount.  All Rights Reserved. Updated on 09.26.2025</a:t>
            </a:r>
          </a:p>
        </p:txBody>
      </p:sp>
      <p:pic>
        <p:nvPicPr>
          <p:cNvPr id="10" name="Picture 9">
            <a:extLst>
              <a:ext uri="{FF2B5EF4-FFF2-40B4-BE49-F238E27FC236}">
                <a16:creationId xmlns:a16="http://schemas.microsoft.com/office/drawing/2014/main" id="{1A7DB037-C84F-4018-37F2-7B0C3D39E7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7510"/>
          <a:stretch/>
        </p:blipFill>
        <p:spPr>
          <a:xfrm>
            <a:off x="6273037" y="8595360"/>
            <a:ext cx="584963" cy="565176"/>
          </a:xfrm>
          <a:prstGeom prst="rect">
            <a:avLst/>
          </a:prstGeom>
        </p:spPr>
      </p:pic>
    </p:spTree>
    <p:extLst>
      <p:ext uri="{BB962C8B-B14F-4D97-AF65-F5344CB8AC3E}">
        <p14:creationId xmlns:p14="http://schemas.microsoft.com/office/powerpoint/2010/main" val="1744103700"/>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998D7C7-83DD-2B90-3651-B28FB27C9F7B}"/>
              </a:ext>
            </a:extLst>
          </p:cNvPr>
          <p:cNvSpPr/>
          <p:nvPr userDrawn="1"/>
        </p:nvSpPr>
        <p:spPr>
          <a:xfrm>
            <a:off x="-1" y="8546591"/>
            <a:ext cx="6864877" cy="607681"/>
          </a:xfrm>
          <a:prstGeom prst="rect">
            <a:avLst/>
          </a:prstGeom>
          <a:gradFill flip="none" rotWithShape="1">
            <a:gsLst>
              <a:gs pos="39000">
                <a:srgbClr val="000A3B"/>
              </a:gs>
              <a:gs pos="100000">
                <a:srgbClr val="0063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2C2E11F4-47BC-6E23-24DC-367B10A070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45989" y="8714242"/>
            <a:ext cx="1202876" cy="325582"/>
          </a:xfrm>
          <a:prstGeom prst="rect">
            <a:avLst/>
          </a:prstGeom>
        </p:spPr>
      </p:pic>
      <p:sp>
        <p:nvSpPr>
          <p:cNvPr id="57" name="TextBox 56">
            <a:extLst>
              <a:ext uri="{FF2B5EF4-FFF2-40B4-BE49-F238E27FC236}">
                <a16:creationId xmlns:a16="http://schemas.microsoft.com/office/drawing/2014/main" id="{213D03D2-58B6-AB9A-1FF8-106A8E592885}"/>
              </a:ext>
            </a:extLst>
          </p:cNvPr>
          <p:cNvSpPr txBox="1"/>
          <p:nvPr userDrawn="1"/>
        </p:nvSpPr>
        <p:spPr>
          <a:xfrm>
            <a:off x="154353" y="8782239"/>
            <a:ext cx="2441694" cy="184666"/>
          </a:xfrm>
          <a:prstGeom prst="rect">
            <a:avLst/>
          </a:prstGeom>
          <a:noFill/>
        </p:spPr>
        <p:txBody>
          <a:bodyPr wrap="none" rtlCol="0">
            <a:spAutoFit/>
          </a:bodyPr>
          <a:lstStyle/>
          <a:p>
            <a:pPr algn="l" rtl="0">
              <a:spcBef>
                <a:spcPts val="0"/>
              </a:spcBef>
              <a:spcAft>
                <a:spcPts val="0"/>
              </a:spcAft>
            </a:pPr>
            <a:r>
              <a:rPr lang="en-US" sz="600" u="none" strike="noStrike" dirty="0">
                <a:solidFill>
                  <a:schemeClr val="bg1">
                    <a:lumMod val="95000"/>
                  </a:schemeClr>
                </a:solidFill>
                <a:effectLst/>
                <a:latin typeface="Avenir Next LT Pro Light" panose="020B0304020202020204" pitchFamily="34" charset="77"/>
              </a:rPr>
              <a:t>© 2022 Paramount.  All Rights Reserved. Updated on 09.03.2020</a:t>
            </a:r>
          </a:p>
        </p:txBody>
      </p:sp>
      <p:pic>
        <p:nvPicPr>
          <p:cNvPr id="58" name="Picture 57">
            <a:extLst>
              <a:ext uri="{FF2B5EF4-FFF2-40B4-BE49-F238E27FC236}">
                <a16:creationId xmlns:a16="http://schemas.microsoft.com/office/drawing/2014/main" id="{6128BD98-D64E-1837-B04B-7034A1FC059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7510"/>
          <a:stretch/>
        </p:blipFill>
        <p:spPr>
          <a:xfrm>
            <a:off x="6273037" y="8595360"/>
            <a:ext cx="584963" cy="565176"/>
          </a:xfrm>
          <a:prstGeom prst="rect">
            <a:avLst/>
          </a:prstGeom>
        </p:spPr>
      </p:pic>
    </p:spTree>
    <p:extLst>
      <p:ext uri="{BB962C8B-B14F-4D97-AF65-F5344CB8AC3E}">
        <p14:creationId xmlns:p14="http://schemas.microsoft.com/office/powerpoint/2010/main" val="318719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B8E5BF-7519-758E-0C44-4412D310D2DC}"/>
              </a:ext>
            </a:extLst>
          </p:cNvPr>
          <p:cNvSpPr/>
          <p:nvPr userDrawn="1"/>
        </p:nvSpPr>
        <p:spPr>
          <a:xfrm>
            <a:off x="228600" y="148058"/>
            <a:ext cx="6400800" cy="324952"/>
          </a:xfrm>
          <a:prstGeom prst="rect">
            <a:avLst/>
          </a:prstGeom>
          <a:solidFill>
            <a:srgbClr val="006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AA00913-CCFD-E567-94E2-FA5AF299E968}"/>
              </a:ext>
            </a:extLst>
          </p:cNvPr>
          <p:cNvSpPr txBox="1"/>
          <p:nvPr userDrawn="1"/>
        </p:nvSpPr>
        <p:spPr>
          <a:xfrm>
            <a:off x="222507" y="146441"/>
            <a:ext cx="383438" cy="461665"/>
          </a:xfrm>
          <a:prstGeom prst="rect">
            <a:avLst/>
          </a:prstGeom>
          <a:noFill/>
        </p:spPr>
        <p:txBody>
          <a:bodyPr wrap="none" rtlCol="0">
            <a:spAutoFit/>
          </a:bodyPr>
          <a:lstStyle/>
          <a:p>
            <a:r>
              <a:rPr lang="en-US" sz="2400" b="1" dirty="0">
                <a:solidFill>
                  <a:schemeClr val="bg1"/>
                </a:solidFill>
                <a:latin typeface="Avenir Next LT Pro" panose="020B0504020202020204" pitchFamily="34" charset="77"/>
                <a:cs typeface="Arial Black" panose="020B0604020202020204" pitchFamily="34" charset="0"/>
              </a:rPr>
              <a:t>4</a:t>
            </a:r>
          </a:p>
        </p:txBody>
      </p:sp>
      <p:sp>
        <p:nvSpPr>
          <p:cNvPr id="11" name="Rectangle 10">
            <a:extLst>
              <a:ext uri="{FF2B5EF4-FFF2-40B4-BE49-F238E27FC236}">
                <a16:creationId xmlns:a16="http://schemas.microsoft.com/office/drawing/2014/main" id="{3285B33B-9C07-2E85-D01C-0A5EFF96C674}"/>
              </a:ext>
            </a:extLst>
          </p:cNvPr>
          <p:cNvSpPr/>
          <p:nvPr userDrawn="1"/>
        </p:nvSpPr>
        <p:spPr>
          <a:xfrm>
            <a:off x="228601" y="6273496"/>
            <a:ext cx="6400800" cy="324952"/>
          </a:xfrm>
          <a:prstGeom prst="rect">
            <a:avLst/>
          </a:prstGeom>
          <a:solidFill>
            <a:srgbClr val="006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AE2A5F1-8F75-15E0-E454-7F9180F37C00}"/>
              </a:ext>
            </a:extLst>
          </p:cNvPr>
          <p:cNvSpPr txBox="1"/>
          <p:nvPr userDrawn="1"/>
        </p:nvSpPr>
        <p:spPr>
          <a:xfrm>
            <a:off x="237550" y="6271879"/>
            <a:ext cx="383438" cy="461665"/>
          </a:xfrm>
          <a:prstGeom prst="rect">
            <a:avLst/>
          </a:prstGeom>
          <a:noFill/>
        </p:spPr>
        <p:txBody>
          <a:bodyPr wrap="none" rtlCol="0">
            <a:spAutoFit/>
          </a:bodyPr>
          <a:lstStyle/>
          <a:p>
            <a:r>
              <a:rPr lang="en-US" sz="2400" b="1" dirty="0">
                <a:solidFill>
                  <a:schemeClr val="bg1"/>
                </a:solidFill>
                <a:latin typeface="Avenir Next LT Pro" panose="020B0504020202020204" pitchFamily="34" charset="77"/>
                <a:cs typeface="Arial Black" panose="020B0604020202020204" pitchFamily="34" charset="0"/>
              </a:rPr>
              <a:t>5</a:t>
            </a:r>
          </a:p>
        </p:txBody>
      </p:sp>
      <p:sp>
        <p:nvSpPr>
          <p:cNvPr id="15" name="Rectangle 14">
            <a:extLst>
              <a:ext uri="{FF2B5EF4-FFF2-40B4-BE49-F238E27FC236}">
                <a16:creationId xmlns:a16="http://schemas.microsoft.com/office/drawing/2014/main" id="{94256841-7C7A-39F0-1E60-4814D520A396}"/>
              </a:ext>
            </a:extLst>
          </p:cNvPr>
          <p:cNvSpPr/>
          <p:nvPr userDrawn="1"/>
        </p:nvSpPr>
        <p:spPr>
          <a:xfrm>
            <a:off x="1748235" y="538882"/>
            <a:ext cx="4887257" cy="1387671"/>
          </a:xfrm>
          <a:prstGeom prst="rect">
            <a:avLst/>
          </a:prstGeom>
          <a:solidFill>
            <a:srgbClr val="E8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150D38D-0D3A-8055-FAC4-5604E6072500}"/>
              </a:ext>
            </a:extLst>
          </p:cNvPr>
          <p:cNvSpPr/>
          <p:nvPr userDrawn="1"/>
        </p:nvSpPr>
        <p:spPr>
          <a:xfrm>
            <a:off x="228601" y="537476"/>
            <a:ext cx="2142066" cy="1389077"/>
          </a:xfrm>
          <a:prstGeom prst="rect">
            <a:avLst/>
          </a:prstGeom>
          <a:solidFill>
            <a:srgbClr val="000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6A6762F-D05F-0636-F5E4-A227CA0B1FD3}"/>
              </a:ext>
            </a:extLst>
          </p:cNvPr>
          <p:cNvSpPr/>
          <p:nvPr userDrawn="1"/>
        </p:nvSpPr>
        <p:spPr>
          <a:xfrm>
            <a:off x="1748236" y="1991018"/>
            <a:ext cx="4887256" cy="1390485"/>
          </a:xfrm>
          <a:prstGeom prst="rect">
            <a:avLst/>
          </a:prstGeom>
          <a:solidFill>
            <a:srgbClr val="E8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E11411F-FE8B-9CD5-D710-76C989D86E90}"/>
              </a:ext>
            </a:extLst>
          </p:cNvPr>
          <p:cNvSpPr/>
          <p:nvPr userDrawn="1"/>
        </p:nvSpPr>
        <p:spPr>
          <a:xfrm>
            <a:off x="228601" y="1992426"/>
            <a:ext cx="2142066" cy="1389077"/>
          </a:xfrm>
          <a:prstGeom prst="rect">
            <a:avLst/>
          </a:prstGeom>
          <a:solidFill>
            <a:srgbClr val="000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CABDC40-4AE3-89CA-851E-292E24BD5D89}"/>
              </a:ext>
            </a:extLst>
          </p:cNvPr>
          <p:cNvSpPr/>
          <p:nvPr userDrawn="1"/>
        </p:nvSpPr>
        <p:spPr>
          <a:xfrm>
            <a:off x="-1" y="8546591"/>
            <a:ext cx="6864877" cy="607681"/>
          </a:xfrm>
          <a:prstGeom prst="rect">
            <a:avLst/>
          </a:prstGeom>
          <a:gradFill flip="none" rotWithShape="1">
            <a:gsLst>
              <a:gs pos="39000">
                <a:srgbClr val="000A3B"/>
              </a:gs>
              <a:gs pos="100000">
                <a:srgbClr val="0063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DE9DB5C2-E58A-2E1E-B939-2354843689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45989" y="8714242"/>
            <a:ext cx="1202876" cy="325582"/>
          </a:xfrm>
          <a:prstGeom prst="rect">
            <a:avLst/>
          </a:prstGeom>
        </p:spPr>
      </p:pic>
      <p:sp>
        <p:nvSpPr>
          <p:cNvPr id="35" name="TextBox 34">
            <a:extLst>
              <a:ext uri="{FF2B5EF4-FFF2-40B4-BE49-F238E27FC236}">
                <a16:creationId xmlns:a16="http://schemas.microsoft.com/office/drawing/2014/main" id="{B40A8633-44EF-B3EB-6E3D-B83EB102F9A3}"/>
              </a:ext>
            </a:extLst>
          </p:cNvPr>
          <p:cNvSpPr txBox="1"/>
          <p:nvPr userDrawn="1"/>
        </p:nvSpPr>
        <p:spPr>
          <a:xfrm>
            <a:off x="154353" y="8782239"/>
            <a:ext cx="2441694" cy="184666"/>
          </a:xfrm>
          <a:prstGeom prst="rect">
            <a:avLst/>
          </a:prstGeom>
          <a:noFill/>
        </p:spPr>
        <p:txBody>
          <a:bodyPr wrap="none" rtlCol="0">
            <a:spAutoFit/>
          </a:bodyPr>
          <a:lstStyle/>
          <a:p>
            <a:pPr algn="l" rtl="0">
              <a:spcBef>
                <a:spcPts val="0"/>
              </a:spcBef>
              <a:spcAft>
                <a:spcPts val="0"/>
              </a:spcAft>
            </a:pPr>
            <a:r>
              <a:rPr lang="en-US" sz="600" u="none" strike="noStrike" dirty="0">
                <a:solidFill>
                  <a:schemeClr val="bg1">
                    <a:lumMod val="95000"/>
                  </a:schemeClr>
                </a:solidFill>
                <a:effectLst/>
                <a:latin typeface="Avenir Next LT Pro Light" panose="020B0304020202020204" pitchFamily="34" charset="77"/>
              </a:rPr>
              <a:t>© 2022 Paramount.  All Rights Reserved. Updated on 09.03.2020</a:t>
            </a:r>
          </a:p>
        </p:txBody>
      </p:sp>
      <p:pic>
        <p:nvPicPr>
          <p:cNvPr id="36" name="Picture 35">
            <a:extLst>
              <a:ext uri="{FF2B5EF4-FFF2-40B4-BE49-F238E27FC236}">
                <a16:creationId xmlns:a16="http://schemas.microsoft.com/office/drawing/2014/main" id="{6272FBA1-66D9-464D-BDCD-DD8152190FF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7510"/>
          <a:stretch/>
        </p:blipFill>
        <p:spPr>
          <a:xfrm>
            <a:off x="6273037" y="8595360"/>
            <a:ext cx="584963" cy="565176"/>
          </a:xfrm>
          <a:prstGeom prst="rect">
            <a:avLst/>
          </a:prstGeom>
        </p:spPr>
      </p:pic>
    </p:spTree>
    <p:extLst>
      <p:ext uri="{BB962C8B-B14F-4D97-AF65-F5344CB8AC3E}">
        <p14:creationId xmlns:p14="http://schemas.microsoft.com/office/powerpoint/2010/main" val="288572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9821D-05C1-544B-8570-31F716102AF6}" type="datetimeFigureOut">
              <a:rPr lang="en-US" smtClean="0"/>
              <a:t>9/26/25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892CCA-F06A-C148-B657-C7A57682822A}" type="slidenum">
              <a:rPr lang="en-US" smtClean="0"/>
              <a:t>‹#›</a:t>
            </a:fld>
            <a:endParaRPr lang="en-US" dirty="0"/>
          </a:p>
        </p:txBody>
      </p:sp>
    </p:spTree>
    <p:extLst>
      <p:ext uri="{BB962C8B-B14F-4D97-AF65-F5344CB8AC3E}">
        <p14:creationId xmlns:p14="http://schemas.microsoft.com/office/powerpoint/2010/main" val="427260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D9821D-05C1-544B-8570-31F716102AF6}" type="datetimeFigureOut">
              <a:rPr lang="en-US" smtClean="0"/>
              <a:t>9/26/25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892CCA-F06A-C148-B657-C7A57682822A}" type="slidenum">
              <a:rPr lang="en-US" smtClean="0"/>
              <a:t>‹#›</a:t>
            </a:fld>
            <a:endParaRPr lang="en-US" dirty="0"/>
          </a:p>
        </p:txBody>
      </p:sp>
    </p:spTree>
    <p:extLst>
      <p:ext uri="{BB962C8B-B14F-4D97-AF65-F5344CB8AC3E}">
        <p14:creationId xmlns:p14="http://schemas.microsoft.com/office/powerpoint/2010/main" val="175401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9821D-05C1-544B-8570-31F716102AF6}" type="datetimeFigureOut">
              <a:rPr lang="en-US" smtClean="0"/>
              <a:t>9/26/25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892CCA-F06A-C148-B657-C7A57682822A}" type="slidenum">
              <a:rPr lang="en-US" smtClean="0"/>
              <a:t>‹#›</a:t>
            </a:fld>
            <a:endParaRPr lang="en-US" dirty="0"/>
          </a:p>
        </p:txBody>
      </p:sp>
    </p:spTree>
    <p:extLst>
      <p:ext uri="{BB962C8B-B14F-4D97-AF65-F5344CB8AC3E}">
        <p14:creationId xmlns:p14="http://schemas.microsoft.com/office/powerpoint/2010/main" val="255338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D9821D-05C1-544B-8570-31F716102AF6}" type="datetimeFigureOut">
              <a:rPr lang="en-US" smtClean="0"/>
              <a:t>9/26/25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892CCA-F06A-C148-B657-C7A57682822A}" type="slidenum">
              <a:rPr lang="en-US" smtClean="0"/>
              <a:t>‹#›</a:t>
            </a:fld>
            <a:endParaRPr lang="en-US" dirty="0"/>
          </a:p>
        </p:txBody>
      </p:sp>
    </p:spTree>
    <p:extLst>
      <p:ext uri="{BB962C8B-B14F-4D97-AF65-F5344CB8AC3E}">
        <p14:creationId xmlns:p14="http://schemas.microsoft.com/office/powerpoint/2010/main" val="391235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D9821D-05C1-544B-8570-31F716102AF6}" type="datetimeFigureOut">
              <a:rPr lang="en-US" smtClean="0"/>
              <a:t>9/26/25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892CCA-F06A-C148-B657-C7A57682822A}" type="slidenum">
              <a:rPr lang="en-US" smtClean="0"/>
              <a:t>‹#›</a:t>
            </a:fld>
            <a:endParaRPr lang="en-US" dirty="0"/>
          </a:p>
        </p:txBody>
      </p:sp>
    </p:spTree>
    <p:extLst>
      <p:ext uri="{BB962C8B-B14F-4D97-AF65-F5344CB8AC3E}">
        <p14:creationId xmlns:p14="http://schemas.microsoft.com/office/powerpoint/2010/main" val="403098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6D9821D-05C1-544B-8570-31F716102AF6}" type="datetimeFigureOut">
              <a:rPr lang="en-US" smtClean="0"/>
              <a:t>9/26/25</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F892CCA-F06A-C148-B657-C7A57682822A}" type="slidenum">
              <a:rPr lang="en-US" smtClean="0"/>
              <a:t>‹#›</a:t>
            </a:fld>
            <a:endParaRPr lang="en-US" dirty="0"/>
          </a:p>
        </p:txBody>
      </p:sp>
    </p:spTree>
    <p:extLst>
      <p:ext uri="{BB962C8B-B14F-4D97-AF65-F5344CB8AC3E}">
        <p14:creationId xmlns:p14="http://schemas.microsoft.com/office/powerpoint/2010/main" val="247656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drive/folders/1eSbALgs40cHigE-QaEp-a8Un5cD8kzT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aramount.com/sites/g/files/dxjhpe226/files/2022-10/Paramount_Digital_Ads_Video_Hosted_Video_Spec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55198A-288F-BE82-32F0-347CB46A0D95}"/>
              </a:ext>
            </a:extLst>
          </p:cNvPr>
          <p:cNvSpPr/>
          <p:nvPr/>
        </p:nvSpPr>
        <p:spPr>
          <a:xfrm>
            <a:off x="197399" y="2632344"/>
            <a:ext cx="6433208" cy="802238"/>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168C1C1-890E-4E7D-64F6-1049E122E0FF}"/>
              </a:ext>
            </a:extLst>
          </p:cNvPr>
          <p:cNvSpPr/>
          <p:nvPr/>
        </p:nvSpPr>
        <p:spPr>
          <a:xfrm>
            <a:off x="194272" y="69992"/>
            <a:ext cx="6440959" cy="2115947"/>
          </a:xfrm>
          <a:prstGeom prst="rect">
            <a:avLst/>
          </a:prstGeom>
          <a:solidFill>
            <a:srgbClr val="000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Picture 134">
            <a:extLst>
              <a:ext uri="{FF2B5EF4-FFF2-40B4-BE49-F238E27FC236}">
                <a16:creationId xmlns:a16="http://schemas.microsoft.com/office/drawing/2014/main" id="{1DBEF2DC-334D-AA6C-1B3E-5E480A6E89A0}"/>
              </a:ext>
            </a:extLst>
          </p:cNvPr>
          <p:cNvPicPr>
            <a:picLocks noChangeAspect="1"/>
          </p:cNvPicPr>
          <p:nvPr/>
        </p:nvPicPr>
        <p:blipFill rotWithShape="1">
          <a:blip r:embed="rId3">
            <a:alphaModFix amt="20000"/>
          </a:blip>
          <a:srcRect l="1719" t="39975" r="6625" b="14649"/>
          <a:stretch/>
        </p:blipFill>
        <p:spPr>
          <a:xfrm>
            <a:off x="201622" y="69134"/>
            <a:ext cx="6436505" cy="2126791"/>
          </a:xfrm>
          <a:prstGeom prst="rect">
            <a:avLst/>
          </a:prstGeom>
        </p:spPr>
      </p:pic>
      <p:sp>
        <p:nvSpPr>
          <p:cNvPr id="78" name="Freeform 77">
            <a:extLst>
              <a:ext uri="{FF2B5EF4-FFF2-40B4-BE49-F238E27FC236}">
                <a16:creationId xmlns:a16="http://schemas.microsoft.com/office/drawing/2014/main" id="{9B96F2C5-96ED-8BBA-CCD4-576FA475170F}"/>
              </a:ext>
            </a:extLst>
          </p:cNvPr>
          <p:cNvSpPr/>
          <p:nvPr/>
        </p:nvSpPr>
        <p:spPr>
          <a:xfrm>
            <a:off x="188401" y="60549"/>
            <a:ext cx="1268347" cy="536365"/>
          </a:xfrm>
          <a:custGeom>
            <a:avLst/>
            <a:gdLst>
              <a:gd name="connsiteX0" fmla="*/ 0 w 1268347"/>
              <a:gd name="connsiteY0" fmla="*/ 0 h 536365"/>
              <a:gd name="connsiteX1" fmla="*/ 1268347 w 1268347"/>
              <a:gd name="connsiteY1" fmla="*/ 0 h 536365"/>
              <a:gd name="connsiteX2" fmla="*/ 4750 w 1268347"/>
              <a:gd name="connsiteY2" fmla="*/ 536365 h 536365"/>
              <a:gd name="connsiteX3" fmla="*/ 0 w 1268347"/>
              <a:gd name="connsiteY3" fmla="*/ 525175 h 536365"/>
              <a:gd name="connsiteX4" fmla="*/ 0 w 1268347"/>
              <a:gd name="connsiteY4" fmla="*/ 0 h 53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47" h="536365">
                <a:moveTo>
                  <a:pt x="0" y="0"/>
                </a:moveTo>
                <a:lnTo>
                  <a:pt x="1268347" y="0"/>
                </a:lnTo>
                <a:lnTo>
                  <a:pt x="4750" y="536365"/>
                </a:lnTo>
                <a:lnTo>
                  <a:pt x="0" y="52517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84">
            <a:extLst>
              <a:ext uri="{FF2B5EF4-FFF2-40B4-BE49-F238E27FC236}">
                <a16:creationId xmlns:a16="http://schemas.microsoft.com/office/drawing/2014/main" id="{51110099-7A41-566D-E40F-292E41FB02C4}"/>
              </a:ext>
            </a:extLst>
          </p:cNvPr>
          <p:cNvSpPr/>
          <p:nvPr/>
        </p:nvSpPr>
        <p:spPr>
          <a:xfrm>
            <a:off x="5452338" y="1696663"/>
            <a:ext cx="1193863" cy="508893"/>
          </a:xfrm>
          <a:custGeom>
            <a:avLst/>
            <a:gdLst>
              <a:gd name="connsiteX0" fmla="*/ 1193863 w 1193863"/>
              <a:gd name="connsiteY0" fmla="*/ 0 h 508893"/>
              <a:gd name="connsiteX1" fmla="*/ 1193863 w 1193863"/>
              <a:gd name="connsiteY1" fmla="*/ 508893 h 508893"/>
              <a:gd name="connsiteX2" fmla="*/ 904 w 1193863"/>
              <a:gd name="connsiteY2" fmla="*/ 508893 h 508893"/>
              <a:gd name="connsiteX3" fmla="*/ 0 w 1193863"/>
              <a:gd name="connsiteY3" fmla="*/ 506765 h 508893"/>
              <a:gd name="connsiteX4" fmla="*/ 1193863 w 1193863"/>
              <a:gd name="connsiteY4" fmla="*/ 0 h 50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63" h="508893">
                <a:moveTo>
                  <a:pt x="1193863" y="0"/>
                </a:moveTo>
                <a:lnTo>
                  <a:pt x="1193863" y="508893"/>
                </a:lnTo>
                <a:lnTo>
                  <a:pt x="904" y="508893"/>
                </a:lnTo>
                <a:lnTo>
                  <a:pt x="0" y="506765"/>
                </a:lnTo>
                <a:lnTo>
                  <a:pt x="11938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03050BFC-D469-C5FA-B30C-729CC7DBFC34}"/>
              </a:ext>
            </a:extLst>
          </p:cNvPr>
          <p:cNvSpPr/>
          <p:nvPr/>
        </p:nvSpPr>
        <p:spPr>
          <a:xfrm>
            <a:off x="248327" y="723699"/>
            <a:ext cx="5295825" cy="877163"/>
          </a:xfrm>
          <a:prstGeom prst="rect">
            <a:avLst/>
          </a:prstGeom>
        </p:spPr>
        <p:txBody>
          <a:bodyPr wrap="square">
            <a:spAutoFit/>
          </a:bodyPr>
          <a:lstStyle/>
          <a:p>
            <a:pPr fontAlgn="base">
              <a:lnSpc>
                <a:spcPct val="85000"/>
              </a:lnSpc>
              <a:spcBef>
                <a:spcPts val="600"/>
              </a:spcBef>
            </a:pPr>
            <a:r>
              <a:rPr lang="en-US" sz="3000" b="1" dirty="0">
                <a:solidFill>
                  <a:srgbClr val="0062FF"/>
                </a:solidFill>
                <a:latin typeface="Avenir Next LT Pro" panose="020B0504020202020204" pitchFamily="34" charset="77"/>
              </a:rPr>
              <a:t>PARAMOUNT CTV </a:t>
            </a:r>
            <a:br>
              <a:rPr lang="en-US" sz="3000" b="1" dirty="0">
                <a:solidFill>
                  <a:srgbClr val="0062FF"/>
                </a:solidFill>
                <a:latin typeface="Avenir Next LT Pro" panose="020B0504020202020204" pitchFamily="34" charset="77"/>
              </a:rPr>
            </a:br>
            <a:r>
              <a:rPr lang="en-US" sz="3000" b="1" dirty="0">
                <a:solidFill>
                  <a:srgbClr val="0062FF"/>
                </a:solidFill>
                <a:latin typeface="Avenir Next LT Pro" panose="020B0504020202020204" pitchFamily="34" charset="77"/>
              </a:rPr>
              <a:t>AD SPECIFICATIONS</a:t>
            </a:r>
          </a:p>
        </p:txBody>
      </p:sp>
      <p:sp>
        <p:nvSpPr>
          <p:cNvPr id="27" name="TextBox 26">
            <a:extLst>
              <a:ext uri="{FF2B5EF4-FFF2-40B4-BE49-F238E27FC236}">
                <a16:creationId xmlns:a16="http://schemas.microsoft.com/office/drawing/2014/main" id="{0F4ECABF-ACF0-77FC-08E4-D761E5E23284}"/>
              </a:ext>
            </a:extLst>
          </p:cNvPr>
          <p:cNvSpPr txBox="1"/>
          <p:nvPr/>
        </p:nvSpPr>
        <p:spPr>
          <a:xfrm>
            <a:off x="248326" y="2687250"/>
            <a:ext cx="6152473" cy="654025"/>
          </a:xfrm>
          <a:prstGeom prst="rect">
            <a:avLst/>
          </a:prstGeom>
          <a:noFill/>
        </p:spPr>
        <p:txBody>
          <a:bodyPr wrap="square">
            <a:spAutoFit/>
          </a:bodyPr>
          <a:lstStyle/>
          <a:p>
            <a:r>
              <a:rPr lang="en-US" sz="900"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rPr>
              <a:t>The Social to CTV ad format allows advertisers to repurpose social content for CTV use amplifying the video asset with custom branding to increase relevancy and engagement. Advertisers also have the option to feature a QR code to drive action.</a:t>
            </a:r>
            <a:br>
              <a:rPr lang="en-US" sz="950"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rPr>
            </a:br>
            <a:endParaRPr lang="en-US" sz="950" dirty="0">
              <a:solidFill>
                <a:srgbClr val="000A3A"/>
              </a:solidFill>
              <a:effectLst/>
              <a:latin typeface="Avenir Next LT Pro" panose="020B0504020202020204" pitchFamily="34" charset="77"/>
              <a:ea typeface="Arial" panose="020B0604020202020204" pitchFamily="34" charset="0"/>
            </a:endParaRPr>
          </a:p>
        </p:txBody>
      </p:sp>
      <p:sp>
        <p:nvSpPr>
          <p:cNvPr id="32" name="Rectangle 31">
            <a:extLst>
              <a:ext uri="{FF2B5EF4-FFF2-40B4-BE49-F238E27FC236}">
                <a16:creationId xmlns:a16="http://schemas.microsoft.com/office/drawing/2014/main" id="{F720EC36-77F7-B762-7A5E-F480AD64769C}"/>
              </a:ext>
            </a:extLst>
          </p:cNvPr>
          <p:cNvSpPr/>
          <p:nvPr/>
        </p:nvSpPr>
        <p:spPr>
          <a:xfrm>
            <a:off x="197397" y="2251113"/>
            <a:ext cx="6433209" cy="338234"/>
          </a:xfrm>
          <a:prstGeom prst="rect">
            <a:avLst/>
          </a:prstGeom>
          <a:solidFill>
            <a:srgbClr val="006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D662C4C5-E0E2-644D-E43A-9624D4F8A32C}"/>
              </a:ext>
            </a:extLst>
          </p:cNvPr>
          <p:cNvSpPr txBox="1"/>
          <p:nvPr/>
        </p:nvSpPr>
        <p:spPr>
          <a:xfrm>
            <a:off x="414406" y="2311490"/>
            <a:ext cx="1098378" cy="276999"/>
          </a:xfrm>
          <a:prstGeom prst="rect">
            <a:avLst/>
          </a:prstGeom>
          <a:noFill/>
        </p:spPr>
        <p:txBody>
          <a:bodyPr wrap="none" rtlCol="0">
            <a:spAutoFit/>
          </a:bodyPr>
          <a:lstStyle/>
          <a:p>
            <a:pPr marL="0" marR="0">
              <a:spcBef>
                <a:spcPts val="0"/>
              </a:spcBef>
              <a:spcAft>
                <a:spcPts val="0"/>
              </a:spcAft>
            </a:pPr>
            <a:r>
              <a:rPr lang="en-US" sz="1200" b="1" dirty="0">
                <a:solidFill>
                  <a:schemeClr val="bg1"/>
                </a:solidFill>
                <a:effectLst/>
                <a:latin typeface="Avenir Next LT Pro" panose="020B0504020202020204" pitchFamily="34" charset="77"/>
                <a:ea typeface="Roboto" panose="02000000000000000000" pitchFamily="2" charset="0"/>
                <a:cs typeface="Roboto" panose="02000000000000000000" pitchFamily="2" charset="0"/>
              </a:rPr>
              <a:t>DEFINITION</a:t>
            </a:r>
            <a:endParaRPr lang="en-US" sz="1200" b="1" dirty="0">
              <a:solidFill>
                <a:schemeClr val="bg1"/>
              </a:solidFill>
              <a:effectLst/>
              <a:latin typeface="Avenir Next LT Pro" panose="020B0504020202020204" pitchFamily="34" charset="77"/>
              <a:ea typeface="Arial" panose="020B0604020202020204" pitchFamily="34" charset="0"/>
            </a:endParaRPr>
          </a:p>
        </p:txBody>
      </p:sp>
      <p:sp>
        <p:nvSpPr>
          <p:cNvPr id="35" name="TextBox 34">
            <a:extLst>
              <a:ext uri="{FF2B5EF4-FFF2-40B4-BE49-F238E27FC236}">
                <a16:creationId xmlns:a16="http://schemas.microsoft.com/office/drawing/2014/main" id="{A82FCC7A-647B-20A0-36C7-B08AB264FE35}"/>
              </a:ext>
            </a:extLst>
          </p:cNvPr>
          <p:cNvSpPr txBox="1"/>
          <p:nvPr/>
        </p:nvSpPr>
        <p:spPr>
          <a:xfrm>
            <a:off x="197398" y="2276894"/>
            <a:ext cx="383438" cy="461665"/>
          </a:xfrm>
          <a:prstGeom prst="rect">
            <a:avLst/>
          </a:prstGeom>
          <a:noFill/>
        </p:spPr>
        <p:txBody>
          <a:bodyPr wrap="none" rtlCol="0">
            <a:spAutoFit/>
          </a:bodyPr>
          <a:lstStyle/>
          <a:p>
            <a:r>
              <a:rPr lang="en-US" sz="2400" b="1" dirty="0">
                <a:solidFill>
                  <a:schemeClr val="bg1"/>
                </a:solidFill>
                <a:latin typeface="Avenir Next LT Pro" panose="020B0504020202020204" pitchFamily="34" charset="77"/>
                <a:cs typeface="Arial Black" panose="020B0604020202020204" pitchFamily="34" charset="0"/>
              </a:rPr>
              <a:t>1</a:t>
            </a:r>
          </a:p>
        </p:txBody>
      </p:sp>
      <p:sp>
        <p:nvSpPr>
          <p:cNvPr id="5" name="Rectangle 4">
            <a:extLst>
              <a:ext uri="{FF2B5EF4-FFF2-40B4-BE49-F238E27FC236}">
                <a16:creationId xmlns:a16="http://schemas.microsoft.com/office/drawing/2014/main" id="{BF540AC3-E57D-5ABA-8FFB-C1E01623B17B}"/>
              </a:ext>
            </a:extLst>
          </p:cNvPr>
          <p:cNvSpPr/>
          <p:nvPr/>
        </p:nvSpPr>
        <p:spPr>
          <a:xfrm>
            <a:off x="200670" y="3531441"/>
            <a:ext cx="2074939" cy="2393111"/>
          </a:xfrm>
          <a:prstGeom prst="rect">
            <a:avLst/>
          </a:prstGeom>
          <a:solidFill>
            <a:srgbClr val="00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E77A0F3-D9DF-2FE5-9C30-2DC190961836}"/>
              </a:ext>
            </a:extLst>
          </p:cNvPr>
          <p:cNvSpPr/>
          <p:nvPr/>
        </p:nvSpPr>
        <p:spPr>
          <a:xfrm>
            <a:off x="200672" y="6016105"/>
            <a:ext cx="2074938" cy="2390673"/>
          </a:xfrm>
          <a:prstGeom prst="rect">
            <a:avLst/>
          </a:prstGeom>
          <a:solidFill>
            <a:srgbClr val="00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2.png">
            <a:extLst>
              <a:ext uri="{FF2B5EF4-FFF2-40B4-BE49-F238E27FC236}">
                <a16:creationId xmlns:a16="http://schemas.microsoft.com/office/drawing/2014/main" id="{1217F60E-1E0F-8832-11A7-98303EE6AB1C}"/>
              </a:ext>
            </a:extLst>
          </p:cNvPr>
          <p:cNvPicPr/>
          <p:nvPr/>
        </p:nvPicPr>
        <p:blipFill>
          <a:blip r:embed="rId4"/>
          <a:srcRect/>
          <a:stretch/>
        </p:blipFill>
        <p:spPr>
          <a:xfrm>
            <a:off x="2368913" y="3526134"/>
            <a:ext cx="4269213" cy="2398825"/>
          </a:xfrm>
          <a:prstGeom prst="rect">
            <a:avLst/>
          </a:prstGeom>
          <a:ln/>
        </p:spPr>
      </p:pic>
      <p:pic>
        <p:nvPicPr>
          <p:cNvPr id="8" name="image1.png">
            <a:extLst>
              <a:ext uri="{FF2B5EF4-FFF2-40B4-BE49-F238E27FC236}">
                <a16:creationId xmlns:a16="http://schemas.microsoft.com/office/drawing/2014/main" id="{D4DA5325-997E-1FB4-25ED-E310EBE59695}"/>
              </a:ext>
            </a:extLst>
          </p:cNvPr>
          <p:cNvPicPr/>
          <p:nvPr/>
        </p:nvPicPr>
        <p:blipFill>
          <a:blip r:embed="rId5"/>
          <a:srcRect/>
          <a:stretch/>
        </p:blipFill>
        <p:spPr>
          <a:xfrm>
            <a:off x="2379482" y="6016217"/>
            <a:ext cx="4258645" cy="2392886"/>
          </a:xfrm>
          <a:prstGeom prst="rect">
            <a:avLst/>
          </a:prstGeom>
          <a:ln/>
        </p:spPr>
      </p:pic>
      <p:sp>
        <p:nvSpPr>
          <p:cNvPr id="10" name="TextBox 9">
            <a:extLst>
              <a:ext uri="{FF2B5EF4-FFF2-40B4-BE49-F238E27FC236}">
                <a16:creationId xmlns:a16="http://schemas.microsoft.com/office/drawing/2014/main" id="{81B55719-F0A6-CD6B-C70F-C010D6B739B9}"/>
              </a:ext>
            </a:extLst>
          </p:cNvPr>
          <p:cNvSpPr txBox="1"/>
          <p:nvPr/>
        </p:nvSpPr>
        <p:spPr>
          <a:xfrm>
            <a:off x="395723" y="4358664"/>
            <a:ext cx="1791702" cy="523220"/>
          </a:xfrm>
          <a:prstGeom prst="rect">
            <a:avLst/>
          </a:prstGeom>
          <a:noFill/>
        </p:spPr>
        <p:txBody>
          <a:bodyPr wrap="square">
            <a:spAutoFit/>
          </a:bodyPr>
          <a:lstStyle/>
          <a:p>
            <a:pPr marL="0" marR="0">
              <a:spcBef>
                <a:spcPts val="0"/>
              </a:spcBef>
              <a:spcAft>
                <a:spcPts val="0"/>
              </a:spcAft>
            </a:pPr>
            <a:r>
              <a:rPr lang="en-US" sz="1400" b="1" dirty="0">
                <a:solidFill>
                  <a:srgbClr val="67A2FF"/>
                </a:solidFill>
                <a:effectLst/>
                <a:latin typeface="Avenir Next LT Pro" panose="020B0504020202020204" pitchFamily="34" charset="77"/>
                <a:ea typeface="Roboto" panose="02000000000000000000" pitchFamily="2" charset="0"/>
                <a:cs typeface="Roboto" panose="02000000000000000000" pitchFamily="2" charset="0"/>
              </a:rPr>
              <a:t>CTV Ad Template:</a:t>
            </a:r>
          </a:p>
          <a:p>
            <a:pPr marL="0" marR="0">
              <a:spcBef>
                <a:spcPts val="0"/>
              </a:spcBef>
              <a:spcAft>
                <a:spcPts val="0"/>
              </a:spcAft>
            </a:pPr>
            <a:r>
              <a:rPr lang="en-US" sz="1400" dirty="0">
                <a:solidFill>
                  <a:srgbClr val="67A2FF"/>
                </a:solidFill>
                <a:effectLst/>
                <a:latin typeface="Avenir Next LT Pro" panose="020B0504020202020204" pitchFamily="34" charset="77"/>
                <a:ea typeface="Arial" panose="020B0604020202020204" pitchFamily="34" charset="0"/>
              </a:rPr>
              <a:t>1280x720</a:t>
            </a:r>
          </a:p>
        </p:txBody>
      </p:sp>
      <p:sp>
        <p:nvSpPr>
          <p:cNvPr id="11" name="TextBox 10">
            <a:extLst>
              <a:ext uri="{FF2B5EF4-FFF2-40B4-BE49-F238E27FC236}">
                <a16:creationId xmlns:a16="http://schemas.microsoft.com/office/drawing/2014/main" id="{CAFFBF6F-1F4B-AF6D-EE67-F625E574A91B}"/>
              </a:ext>
            </a:extLst>
          </p:cNvPr>
          <p:cNvSpPr txBox="1"/>
          <p:nvPr/>
        </p:nvSpPr>
        <p:spPr>
          <a:xfrm>
            <a:off x="395723" y="6845766"/>
            <a:ext cx="1791702" cy="523220"/>
          </a:xfrm>
          <a:prstGeom prst="rect">
            <a:avLst/>
          </a:prstGeom>
          <a:noFill/>
        </p:spPr>
        <p:txBody>
          <a:bodyPr wrap="square">
            <a:spAutoFit/>
          </a:bodyPr>
          <a:lstStyle/>
          <a:p>
            <a:r>
              <a:rPr lang="en-US" sz="1400" b="1" dirty="0">
                <a:solidFill>
                  <a:srgbClr val="67A2FF"/>
                </a:solidFill>
                <a:latin typeface="Avenir Next LT Pro" panose="020B0504020202020204" pitchFamily="34" charset="77"/>
                <a:ea typeface="Roboto" panose="02000000000000000000" pitchFamily="2" charset="0"/>
                <a:cs typeface="Roboto" panose="02000000000000000000" pitchFamily="2" charset="0"/>
              </a:rPr>
              <a:t>CTV Ad Example:</a:t>
            </a:r>
          </a:p>
          <a:p>
            <a:r>
              <a:rPr lang="en-US" sz="1400" dirty="0">
                <a:solidFill>
                  <a:srgbClr val="67A2FF"/>
                </a:solidFill>
                <a:latin typeface="Avenir Next LT Pro" panose="020B0504020202020204" pitchFamily="34" charset="77"/>
                <a:ea typeface="Arial" panose="020B0604020202020204" pitchFamily="34" charset="0"/>
              </a:rPr>
              <a:t>1280x720</a:t>
            </a:r>
          </a:p>
        </p:txBody>
      </p:sp>
    </p:spTree>
    <p:extLst>
      <p:ext uri="{BB962C8B-B14F-4D97-AF65-F5344CB8AC3E}">
        <p14:creationId xmlns:p14="http://schemas.microsoft.com/office/powerpoint/2010/main" val="40512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6FC6738-0E2C-9C74-88BA-EDF134E31AA3}"/>
              </a:ext>
            </a:extLst>
          </p:cNvPr>
          <p:cNvSpPr/>
          <p:nvPr/>
        </p:nvSpPr>
        <p:spPr>
          <a:xfrm>
            <a:off x="187440" y="4337198"/>
            <a:ext cx="4077708" cy="385567"/>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13B98E4-E461-0B27-5B75-4B9C0C3114E6}"/>
              </a:ext>
            </a:extLst>
          </p:cNvPr>
          <p:cNvSpPr/>
          <p:nvPr/>
        </p:nvSpPr>
        <p:spPr>
          <a:xfrm>
            <a:off x="187440" y="3913506"/>
            <a:ext cx="4077708" cy="385567"/>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674BE44-3035-DB16-0FE8-A0ACDE240BEF}"/>
              </a:ext>
            </a:extLst>
          </p:cNvPr>
          <p:cNvSpPr/>
          <p:nvPr/>
        </p:nvSpPr>
        <p:spPr>
          <a:xfrm>
            <a:off x="187440" y="3555455"/>
            <a:ext cx="4077708" cy="321771"/>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FB6FB7C-89CC-7F46-2A1D-4EF0A797B625}"/>
              </a:ext>
            </a:extLst>
          </p:cNvPr>
          <p:cNvSpPr/>
          <p:nvPr/>
        </p:nvSpPr>
        <p:spPr>
          <a:xfrm>
            <a:off x="187948" y="2559910"/>
            <a:ext cx="4155480" cy="338234"/>
          </a:xfrm>
          <a:prstGeom prst="rect">
            <a:avLst/>
          </a:prstGeom>
          <a:solidFill>
            <a:srgbClr val="00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305095C-DAA0-7B0A-3650-FC1180B04315}"/>
              </a:ext>
            </a:extLst>
          </p:cNvPr>
          <p:cNvSpPr txBox="1"/>
          <p:nvPr/>
        </p:nvSpPr>
        <p:spPr>
          <a:xfrm>
            <a:off x="1383974" y="2604657"/>
            <a:ext cx="1170513" cy="246221"/>
          </a:xfrm>
          <a:prstGeom prst="rect">
            <a:avLst/>
          </a:prstGeom>
          <a:noFill/>
        </p:spPr>
        <p:txBody>
          <a:bodyPr wrap="none" rtlCol="0">
            <a:spAutoFit/>
          </a:bodyPr>
          <a:lstStyle/>
          <a:p>
            <a:r>
              <a:rPr lang="en-US" sz="1000" b="1" dirty="0">
                <a:solidFill>
                  <a:schemeClr val="bg1"/>
                </a:solidFill>
                <a:latin typeface="Avenir Next LT Pro" panose="020B0504020202020204" pitchFamily="34" charset="77"/>
              </a:rPr>
              <a:t>SPECIFICATION</a:t>
            </a:r>
          </a:p>
        </p:txBody>
      </p:sp>
      <p:sp>
        <p:nvSpPr>
          <p:cNvPr id="32" name="TextBox 31">
            <a:extLst>
              <a:ext uri="{FF2B5EF4-FFF2-40B4-BE49-F238E27FC236}">
                <a16:creationId xmlns:a16="http://schemas.microsoft.com/office/drawing/2014/main" id="{3E6A2866-5270-D66D-81F7-4DFAF5801EC4}"/>
              </a:ext>
            </a:extLst>
          </p:cNvPr>
          <p:cNvSpPr txBox="1"/>
          <p:nvPr/>
        </p:nvSpPr>
        <p:spPr>
          <a:xfrm>
            <a:off x="167825" y="2605491"/>
            <a:ext cx="498855" cy="246221"/>
          </a:xfrm>
          <a:prstGeom prst="rect">
            <a:avLst/>
          </a:prstGeom>
          <a:noFill/>
        </p:spPr>
        <p:txBody>
          <a:bodyPr wrap="none" rtlCol="0">
            <a:spAutoFit/>
          </a:bodyPr>
          <a:lstStyle/>
          <a:p>
            <a:r>
              <a:rPr lang="en-US" sz="1000" b="1" dirty="0">
                <a:solidFill>
                  <a:schemeClr val="bg1"/>
                </a:solidFill>
                <a:latin typeface="Avenir Next LT Pro" panose="020B0504020202020204" pitchFamily="34" charset="77"/>
              </a:rPr>
              <a:t>ITEM</a:t>
            </a:r>
          </a:p>
        </p:txBody>
      </p:sp>
      <p:sp>
        <p:nvSpPr>
          <p:cNvPr id="30" name="Rectangle 29">
            <a:extLst>
              <a:ext uri="{FF2B5EF4-FFF2-40B4-BE49-F238E27FC236}">
                <a16:creationId xmlns:a16="http://schemas.microsoft.com/office/drawing/2014/main" id="{C09B6827-12AC-1B2B-8F28-F8CAF07B8B7D}"/>
              </a:ext>
            </a:extLst>
          </p:cNvPr>
          <p:cNvSpPr/>
          <p:nvPr/>
        </p:nvSpPr>
        <p:spPr>
          <a:xfrm>
            <a:off x="187440" y="2926774"/>
            <a:ext cx="4077708" cy="589271"/>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6E235F-A217-8A00-42F5-ED17A99D41ED}"/>
              </a:ext>
            </a:extLst>
          </p:cNvPr>
          <p:cNvSpPr txBox="1"/>
          <p:nvPr/>
        </p:nvSpPr>
        <p:spPr>
          <a:xfrm>
            <a:off x="186249" y="2987691"/>
            <a:ext cx="1035547" cy="323165"/>
          </a:xfrm>
          <a:prstGeom prst="rect">
            <a:avLst/>
          </a:prstGeom>
          <a:noFill/>
        </p:spPr>
        <p:txBody>
          <a:bodyPr wrap="square" rtlCol="0">
            <a:spAutoFit/>
          </a:bodyPr>
          <a:lstStyle/>
          <a:p>
            <a:r>
              <a:rPr lang="en-US" sz="750" dirty="0">
                <a:latin typeface="Avenir Next LT Pro Light" panose="020B0304020202020204" pitchFamily="34" charset="77"/>
              </a:rPr>
              <a:t>CTV AD Dimensions</a:t>
            </a:r>
          </a:p>
        </p:txBody>
      </p:sp>
      <p:sp>
        <p:nvSpPr>
          <p:cNvPr id="48" name="TextBox 47">
            <a:extLst>
              <a:ext uri="{FF2B5EF4-FFF2-40B4-BE49-F238E27FC236}">
                <a16:creationId xmlns:a16="http://schemas.microsoft.com/office/drawing/2014/main" id="{0B7E680B-49C3-3B62-3E1C-A5BDE87314B3}"/>
              </a:ext>
            </a:extLst>
          </p:cNvPr>
          <p:cNvSpPr txBox="1"/>
          <p:nvPr/>
        </p:nvSpPr>
        <p:spPr>
          <a:xfrm>
            <a:off x="167986" y="3612140"/>
            <a:ext cx="997389" cy="207749"/>
          </a:xfrm>
          <a:prstGeom prst="rect">
            <a:avLst/>
          </a:prstGeom>
          <a:noFill/>
        </p:spPr>
        <p:txBody>
          <a:bodyPr wrap="none" rtlCol="0">
            <a:spAutoFit/>
          </a:bodyPr>
          <a:lstStyle/>
          <a:p>
            <a:r>
              <a:rPr lang="en-US" sz="750" dirty="0">
                <a:latin typeface="Avenir Next LT Pro Light" panose="020B0304020202020204" pitchFamily="34" charset="77"/>
              </a:rPr>
              <a:t>Maximum File Size</a:t>
            </a:r>
          </a:p>
        </p:txBody>
      </p:sp>
      <p:sp>
        <p:nvSpPr>
          <p:cNvPr id="50" name="TextBox 49">
            <a:extLst>
              <a:ext uri="{FF2B5EF4-FFF2-40B4-BE49-F238E27FC236}">
                <a16:creationId xmlns:a16="http://schemas.microsoft.com/office/drawing/2014/main" id="{4D8DC80B-D06D-F3E0-6959-DC7BD71BBB44}"/>
              </a:ext>
            </a:extLst>
          </p:cNvPr>
          <p:cNvSpPr txBox="1"/>
          <p:nvPr/>
        </p:nvSpPr>
        <p:spPr>
          <a:xfrm>
            <a:off x="172809" y="4005535"/>
            <a:ext cx="679994" cy="207749"/>
          </a:xfrm>
          <a:prstGeom prst="rect">
            <a:avLst/>
          </a:prstGeom>
          <a:noFill/>
        </p:spPr>
        <p:txBody>
          <a:bodyPr wrap="none" rtlCol="0">
            <a:spAutoFit/>
          </a:bodyPr>
          <a:lstStyle/>
          <a:p>
            <a:r>
              <a:rPr lang="en-US" sz="750" dirty="0">
                <a:latin typeface="Avenir Next LT Pro Light" panose="020B0304020202020204" pitchFamily="34" charset="77"/>
              </a:rPr>
              <a:t>File Format</a:t>
            </a:r>
          </a:p>
        </p:txBody>
      </p:sp>
      <p:sp>
        <p:nvSpPr>
          <p:cNvPr id="52" name="TextBox 51">
            <a:extLst>
              <a:ext uri="{FF2B5EF4-FFF2-40B4-BE49-F238E27FC236}">
                <a16:creationId xmlns:a16="http://schemas.microsoft.com/office/drawing/2014/main" id="{B9D3C05D-C10A-F807-60F1-5B0250ECFEC4}"/>
              </a:ext>
            </a:extLst>
          </p:cNvPr>
          <p:cNvSpPr txBox="1"/>
          <p:nvPr/>
        </p:nvSpPr>
        <p:spPr>
          <a:xfrm>
            <a:off x="162411" y="4435418"/>
            <a:ext cx="1053494" cy="207749"/>
          </a:xfrm>
          <a:prstGeom prst="rect">
            <a:avLst/>
          </a:prstGeom>
          <a:noFill/>
        </p:spPr>
        <p:txBody>
          <a:bodyPr wrap="none" rtlCol="0">
            <a:spAutoFit/>
          </a:bodyPr>
          <a:lstStyle/>
          <a:p>
            <a:r>
              <a:rPr lang="en-US" sz="750" dirty="0">
                <a:latin typeface="Avenir Next LT Pro Light" panose="020B0304020202020204" pitchFamily="34" charset="77"/>
              </a:rPr>
              <a:t>Third Party Tracking</a:t>
            </a:r>
          </a:p>
        </p:txBody>
      </p:sp>
      <p:sp>
        <p:nvSpPr>
          <p:cNvPr id="55" name="TextBox 54">
            <a:extLst>
              <a:ext uri="{FF2B5EF4-FFF2-40B4-BE49-F238E27FC236}">
                <a16:creationId xmlns:a16="http://schemas.microsoft.com/office/drawing/2014/main" id="{B48E0369-EC1D-8912-126B-3FA3B20523D0}"/>
              </a:ext>
            </a:extLst>
          </p:cNvPr>
          <p:cNvSpPr txBox="1"/>
          <p:nvPr/>
        </p:nvSpPr>
        <p:spPr>
          <a:xfrm>
            <a:off x="1383974" y="3942251"/>
            <a:ext cx="2474359" cy="323165"/>
          </a:xfrm>
          <a:prstGeom prst="rect">
            <a:avLst/>
          </a:prstGeom>
          <a:noFill/>
        </p:spPr>
        <p:txBody>
          <a:bodyPr wrap="square" rtlCol="0">
            <a:spAutoFit/>
          </a:bodyPr>
          <a:lstStyle/>
          <a:p>
            <a:pPr marL="0" marR="0">
              <a:spcBef>
                <a:spcPts val="0"/>
              </a:spcBef>
              <a:spcAft>
                <a:spcPts val="0"/>
              </a:spcAft>
            </a:pPr>
            <a:r>
              <a:rPr lang="en-US" sz="750" dirty="0">
                <a:effectLst/>
                <a:latin typeface="Avenir Next LT Pro Light" panose="020B0304020202020204" pitchFamily="34" charset="77"/>
              </a:rPr>
              <a:t>.mp4 (H.264 High Profile) (preferred)</a:t>
            </a:r>
            <a:br>
              <a:rPr lang="en-US" sz="750" dirty="0">
                <a:effectLst/>
                <a:latin typeface="Avenir Next LT Pro Light" panose="020B0304020202020204" pitchFamily="34" charset="77"/>
              </a:rPr>
            </a:br>
            <a:r>
              <a:rPr lang="en-US" sz="750" dirty="0">
                <a:effectLst/>
                <a:latin typeface="Avenir Next LT Pro Light" panose="020B0304020202020204" pitchFamily="34" charset="77"/>
              </a:rPr>
              <a:t>.mov (Apple </a:t>
            </a:r>
            <a:r>
              <a:rPr lang="en-US" sz="750" dirty="0" err="1">
                <a:effectLst/>
                <a:latin typeface="Avenir Next LT Pro Light" panose="020B0304020202020204" pitchFamily="34" charset="77"/>
              </a:rPr>
              <a:t>ProRes</a:t>
            </a:r>
            <a:r>
              <a:rPr lang="en-US" sz="750" dirty="0">
                <a:effectLst/>
                <a:latin typeface="Avenir Next LT Pro Light" panose="020B0304020202020204" pitchFamily="34" charset="77"/>
              </a:rPr>
              <a:t> 422 or Apple </a:t>
            </a:r>
            <a:r>
              <a:rPr lang="en-US" sz="750" dirty="0" err="1">
                <a:effectLst/>
                <a:latin typeface="Avenir Next LT Pro Light" panose="020B0304020202020204" pitchFamily="34" charset="77"/>
              </a:rPr>
              <a:t>ProRes</a:t>
            </a:r>
            <a:r>
              <a:rPr lang="en-US" sz="750" dirty="0">
                <a:effectLst/>
                <a:latin typeface="Avenir Next LT Pro Light" panose="020B0304020202020204" pitchFamily="34" charset="77"/>
              </a:rPr>
              <a:t> 422HQ)</a:t>
            </a:r>
            <a:endParaRPr lang="en-US" sz="750" dirty="0">
              <a:solidFill>
                <a:srgbClr val="333333"/>
              </a:solidFill>
              <a:effectLst/>
              <a:latin typeface="Avenir Next LT Pro Light" panose="020B0304020202020204" pitchFamily="34" charset="77"/>
              <a:ea typeface="Arial" panose="020B0604020202020204" pitchFamily="34" charset="0"/>
            </a:endParaRPr>
          </a:p>
        </p:txBody>
      </p:sp>
      <p:sp>
        <p:nvSpPr>
          <p:cNvPr id="64" name="TextBox 63">
            <a:extLst>
              <a:ext uri="{FF2B5EF4-FFF2-40B4-BE49-F238E27FC236}">
                <a16:creationId xmlns:a16="http://schemas.microsoft.com/office/drawing/2014/main" id="{5C1E6AE9-B878-7A77-70CA-87CF1F965B6B}"/>
              </a:ext>
            </a:extLst>
          </p:cNvPr>
          <p:cNvSpPr txBox="1"/>
          <p:nvPr/>
        </p:nvSpPr>
        <p:spPr>
          <a:xfrm>
            <a:off x="1383974" y="4377710"/>
            <a:ext cx="2082621" cy="323165"/>
          </a:xfrm>
          <a:prstGeom prst="rect">
            <a:avLst/>
          </a:prstGeom>
          <a:noFill/>
        </p:spPr>
        <p:txBody>
          <a:bodyPr wrap="none" rtlCol="0">
            <a:spAutoFit/>
          </a:bodyPr>
          <a:lstStyle/>
          <a:p>
            <a:pPr marL="0" marR="0">
              <a:spcBef>
                <a:spcPts val="0"/>
              </a:spcBef>
              <a:spcAft>
                <a:spcPts val="0"/>
              </a:spcAft>
            </a:pPr>
            <a:r>
              <a:rPr lang="en-US" sz="750"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Paramount Hosted and Served </a:t>
            </a:r>
            <a:br>
              <a:rPr lang="en-US" sz="750"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br>
            <a:r>
              <a:rPr lang="en-US" sz="750"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1x1 impression and click tracking accepted </a:t>
            </a:r>
            <a:endParaRPr lang="en-US" sz="750" dirty="0">
              <a:solidFill>
                <a:srgbClr val="333333"/>
              </a:solidFill>
              <a:effectLst/>
              <a:latin typeface="Avenir Next LT Pro Light" panose="020B0304020202020204" pitchFamily="34" charset="77"/>
              <a:ea typeface="Arial" panose="020B0604020202020204" pitchFamily="34" charset="0"/>
            </a:endParaRPr>
          </a:p>
        </p:txBody>
      </p:sp>
      <p:sp>
        <p:nvSpPr>
          <p:cNvPr id="84" name="TextBox 83">
            <a:extLst>
              <a:ext uri="{FF2B5EF4-FFF2-40B4-BE49-F238E27FC236}">
                <a16:creationId xmlns:a16="http://schemas.microsoft.com/office/drawing/2014/main" id="{5C2C649F-B2D6-2BEA-04F8-272652F718F3}"/>
              </a:ext>
            </a:extLst>
          </p:cNvPr>
          <p:cNvSpPr txBox="1"/>
          <p:nvPr/>
        </p:nvSpPr>
        <p:spPr>
          <a:xfrm>
            <a:off x="1383974" y="3612140"/>
            <a:ext cx="453970" cy="207749"/>
          </a:xfrm>
          <a:prstGeom prst="rect">
            <a:avLst/>
          </a:prstGeom>
          <a:noFill/>
        </p:spPr>
        <p:txBody>
          <a:bodyPr wrap="none" rtlCol="0">
            <a:spAutoFit/>
          </a:bodyPr>
          <a:lstStyle/>
          <a:p>
            <a:r>
              <a:rPr lang="en-US" sz="750"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10 GB</a:t>
            </a:r>
            <a:endParaRPr lang="en-US" sz="750" dirty="0">
              <a:latin typeface="Avenir Next LT Pro Light" panose="020B0304020202020204" pitchFamily="34" charset="77"/>
            </a:endParaRPr>
          </a:p>
        </p:txBody>
      </p:sp>
      <p:sp>
        <p:nvSpPr>
          <p:cNvPr id="89" name="Rectangle 88">
            <a:extLst>
              <a:ext uri="{FF2B5EF4-FFF2-40B4-BE49-F238E27FC236}">
                <a16:creationId xmlns:a16="http://schemas.microsoft.com/office/drawing/2014/main" id="{8FAB3B57-2470-9D5C-46E1-CE27347107CA}"/>
              </a:ext>
            </a:extLst>
          </p:cNvPr>
          <p:cNvSpPr/>
          <p:nvPr/>
        </p:nvSpPr>
        <p:spPr>
          <a:xfrm>
            <a:off x="4287719" y="2560286"/>
            <a:ext cx="2331739" cy="2162480"/>
          </a:xfrm>
          <a:prstGeom prst="rect">
            <a:avLst/>
          </a:prstGeom>
          <a:solidFill>
            <a:srgbClr val="00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87F99BF7-DD03-DBD6-8D51-7B81B7DD27FC}"/>
              </a:ext>
            </a:extLst>
          </p:cNvPr>
          <p:cNvSpPr txBox="1"/>
          <p:nvPr/>
        </p:nvSpPr>
        <p:spPr>
          <a:xfrm>
            <a:off x="4361627" y="2898144"/>
            <a:ext cx="2169912" cy="1638910"/>
          </a:xfrm>
          <a:prstGeom prst="rect">
            <a:avLst/>
          </a:prstGeom>
          <a:noFill/>
        </p:spPr>
        <p:txBody>
          <a:bodyPr wrap="square" rtlCol="0">
            <a:spAutoFit/>
          </a:bodyPr>
          <a:lstStyle/>
          <a:p>
            <a:pPr algn="ctr"/>
            <a:r>
              <a:rPr lang="en-US" sz="1200" b="1" dirty="0">
                <a:solidFill>
                  <a:schemeClr val="bg1"/>
                </a:solidFill>
                <a:effectLst/>
                <a:latin typeface="Avenir Next LT Pro" panose="020B0504020202020204" pitchFamily="34" charset="77"/>
                <a:ea typeface="Roboto" panose="02000000000000000000" pitchFamily="2" charset="0"/>
                <a:cs typeface="Roboto" panose="02000000000000000000" pitchFamily="2" charset="0"/>
              </a:rPr>
              <a:t>DOWNLOAD THE PSD TEMPLATE: </a:t>
            </a:r>
            <a:br>
              <a:rPr lang="en-US" sz="950" dirty="0">
                <a:solidFill>
                  <a:srgbClr val="000000"/>
                </a:solidFill>
                <a:effectLst/>
                <a:latin typeface="Avenir Next LT Pro" panose="020B0504020202020204" pitchFamily="34" charset="77"/>
                <a:ea typeface="Roboto" panose="02000000000000000000" pitchFamily="2" charset="0"/>
                <a:cs typeface="Roboto" panose="02000000000000000000" pitchFamily="2" charset="0"/>
              </a:rPr>
            </a:br>
            <a:r>
              <a:rPr lang="en-US" sz="950" b="1" dirty="0">
                <a:solidFill>
                  <a:srgbClr val="0062FF"/>
                </a:solidFill>
                <a:effectLst/>
                <a:latin typeface="Avenir Next LT Pro" panose="020B0504020202020204" pitchFamily="34" charset="77"/>
                <a:ea typeface="Roboto" panose="02000000000000000000" pitchFamily="2" charset="0"/>
                <a:cs typeface="Roboto" panose="02000000000000000000" pitchFamily="2" charset="0"/>
                <a:hlinkClick r:id="rId3"/>
              </a:rPr>
              <a:t>CTV Ad PSD Template</a:t>
            </a:r>
            <a:br>
              <a:rPr lang="en-US" sz="950" dirty="0">
                <a:solidFill>
                  <a:srgbClr val="0062FF"/>
                </a:solidFill>
                <a:effectLst/>
                <a:latin typeface="Avenir Next LT Pro" panose="020B0504020202020204" pitchFamily="34" charset="77"/>
                <a:ea typeface="Roboto" panose="02000000000000000000" pitchFamily="2" charset="0"/>
                <a:cs typeface="Roboto" panose="02000000000000000000" pitchFamily="2" charset="0"/>
              </a:rPr>
            </a:br>
            <a:endParaRPr lang="en-US" sz="900" dirty="0">
              <a:solidFill>
                <a:schemeClr val="bg1"/>
              </a:solidFill>
              <a:effectLst/>
              <a:latin typeface="Avenir Next LT Pro" panose="020B0504020202020204" pitchFamily="34" charset="77"/>
              <a:ea typeface="Roboto" panose="02000000000000000000" pitchFamily="2" charset="0"/>
              <a:cs typeface="Roboto" panose="02000000000000000000" pitchFamily="2" charset="0"/>
            </a:endParaRPr>
          </a:p>
          <a:p>
            <a:pPr algn="ctr" rtl="0" fontAlgn="base">
              <a:spcBef>
                <a:spcPts val="0"/>
              </a:spcBef>
              <a:spcAft>
                <a:spcPts val="0"/>
              </a:spcAft>
            </a:pPr>
            <a:r>
              <a:rPr lang="en-US" sz="800" u="none" strike="noStrike" dirty="0">
                <a:solidFill>
                  <a:schemeClr val="bg1"/>
                </a:solidFill>
                <a:effectLst/>
                <a:latin typeface="Avenir Next LT Pro" panose="020B0504020202020204" pitchFamily="34" charset="77"/>
              </a:rPr>
              <a:t>In the PSD, please design </a:t>
            </a:r>
            <a:r>
              <a:rPr lang="en-US" sz="800" dirty="0">
                <a:solidFill>
                  <a:schemeClr val="bg1"/>
                </a:solidFill>
                <a:latin typeface="Avenir Next LT Pro" panose="020B0504020202020204" pitchFamily="34" charset="77"/>
              </a:rPr>
              <a:t>within the ‘DESIGN HERE’ smart object, leave video placeholder blank. </a:t>
            </a:r>
            <a:endParaRPr lang="en-US" sz="800" u="none" strike="noStrike" dirty="0">
              <a:solidFill>
                <a:schemeClr val="bg1"/>
              </a:solidFill>
              <a:effectLst/>
              <a:latin typeface="Avenir Next LT Pro" panose="020B0504020202020204" pitchFamily="34" charset="77"/>
            </a:endParaRPr>
          </a:p>
          <a:p>
            <a:pPr algn="ctr" rtl="0" fontAlgn="base">
              <a:spcBef>
                <a:spcPts val="0"/>
              </a:spcBef>
              <a:spcAft>
                <a:spcPts val="0"/>
              </a:spcAft>
            </a:pPr>
            <a:r>
              <a:rPr lang="en-US" sz="800" u="none" strike="noStrike" dirty="0">
                <a:solidFill>
                  <a:schemeClr val="bg1"/>
                </a:solidFill>
                <a:effectLst/>
                <a:latin typeface="Avenir Next LT Pro" panose="020B0504020202020204" pitchFamily="34" charset="77"/>
              </a:rPr>
              <a:t>QR code is optional, you can turn off the </a:t>
            </a:r>
            <a:br>
              <a:rPr lang="en-US" sz="800" u="none" strike="noStrike" dirty="0">
                <a:solidFill>
                  <a:schemeClr val="bg1"/>
                </a:solidFill>
                <a:effectLst/>
                <a:latin typeface="Avenir Next LT Pro" panose="020B0504020202020204" pitchFamily="34" charset="77"/>
              </a:rPr>
            </a:br>
            <a:r>
              <a:rPr lang="en-US" sz="800" u="none" strike="noStrike" dirty="0">
                <a:solidFill>
                  <a:schemeClr val="bg1"/>
                </a:solidFill>
                <a:effectLst/>
                <a:latin typeface="Avenir Next LT Pro" panose="020B0504020202020204" pitchFamily="34" charset="77"/>
              </a:rPr>
              <a:t>QR code layer in the template</a:t>
            </a:r>
          </a:p>
          <a:p>
            <a:pPr algn="ctr"/>
            <a:endParaRPr lang="en-US" dirty="0">
              <a:latin typeface="Avenir Next LT Pro" panose="020B0504020202020204" pitchFamily="34" charset="77"/>
            </a:endParaRPr>
          </a:p>
        </p:txBody>
      </p:sp>
      <p:sp>
        <p:nvSpPr>
          <p:cNvPr id="147" name="Rectangle 146">
            <a:extLst>
              <a:ext uri="{FF2B5EF4-FFF2-40B4-BE49-F238E27FC236}">
                <a16:creationId xmlns:a16="http://schemas.microsoft.com/office/drawing/2014/main" id="{9EAF224E-8712-E900-F9D9-C3A45AAC4118}"/>
              </a:ext>
            </a:extLst>
          </p:cNvPr>
          <p:cNvSpPr/>
          <p:nvPr/>
        </p:nvSpPr>
        <p:spPr>
          <a:xfrm>
            <a:off x="199318" y="171618"/>
            <a:ext cx="6430079" cy="338234"/>
          </a:xfrm>
          <a:prstGeom prst="rect">
            <a:avLst/>
          </a:prstGeom>
          <a:solidFill>
            <a:srgbClr val="006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916FB69F-3348-5170-C46C-DBD71A90DB1C}"/>
              </a:ext>
            </a:extLst>
          </p:cNvPr>
          <p:cNvSpPr txBox="1"/>
          <p:nvPr/>
        </p:nvSpPr>
        <p:spPr>
          <a:xfrm>
            <a:off x="385830" y="219212"/>
            <a:ext cx="2417072" cy="276999"/>
          </a:xfrm>
          <a:prstGeom prst="rect">
            <a:avLst/>
          </a:prstGeom>
          <a:noFill/>
        </p:spPr>
        <p:txBody>
          <a:bodyPr wrap="none" rtlCol="0">
            <a:spAutoFit/>
          </a:bodyPr>
          <a:lstStyle/>
          <a:p>
            <a:pPr marL="0" marR="0">
              <a:spcBef>
                <a:spcPts val="0"/>
              </a:spcBef>
              <a:spcAft>
                <a:spcPts val="0"/>
              </a:spcAft>
            </a:pPr>
            <a:r>
              <a:rPr lang="en-US" sz="1200" b="1" dirty="0">
                <a:solidFill>
                  <a:schemeClr val="bg1"/>
                </a:solidFill>
                <a:effectLst/>
                <a:latin typeface="Avenir Next LT Pro" panose="020B0504020202020204" pitchFamily="34" charset="77"/>
                <a:ea typeface="Roboto" panose="02000000000000000000" pitchFamily="2" charset="0"/>
                <a:cs typeface="Roboto" panose="02000000000000000000" pitchFamily="2" charset="0"/>
              </a:rPr>
              <a:t>TECHNICAL SPECIFICATIONS:</a:t>
            </a:r>
            <a:endParaRPr lang="en-US" sz="1200" b="1" dirty="0">
              <a:solidFill>
                <a:schemeClr val="bg1"/>
              </a:solidFill>
              <a:effectLst/>
              <a:latin typeface="Avenir Next LT Pro" panose="020B0504020202020204" pitchFamily="34" charset="77"/>
              <a:ea typeface="Arial" panose="020B0604020202020204" pitchFamily="34" charset="0"/>
            </a:endParaRPr>
          </a:p>
        </p:txBody>
      </p:sp>
      <p:sp>
        <p:nvSpPr>
          <p:cNvPr id="152" name="TextBox 151">
            <a:extLst>
              <a:ext uri="{FF2B5EF4-FFF2-40B4-BE49-F238E27FC236}">
                <a16:creationId xmlns:a16="http://schemas.microsoft.com/office/drawing/2014/main" id="{9FBC3150-58AC-ABB1-7ABB-20266DAB2DF9}"/>
              </a:ext>
            </a:extLst>
          </p:cNvPr>
          <p:cNvSpPr txBox="1"/>
          <p:nvPr/>
        </p:nvSpPr>
        <p:spPr>
          <a:xfrm>
            <a:off x="168822" y="184616"/>
            <a:ext cx="383438" cy="461665"/>
          </a:xfrm>
          <a:prstGeom prst="rect">
            <a:avLst/>
          </a:prstGeom>
          <a:noFill/>
        </p:spPr>
        <p:txBody>
          <a:bodyPr wrap="none" rtlCol="0">
            <a:spAutoFit/>
          </a:bodyPr>
          <a:lstStyle/>
          <a:p>
            <a:r>
              <a:rPr lang="en-US" sz="2400" b="1" dirty="0">
                <a:solidFill>
                  <a:schemeClr val="bg1"/>
                </a:solidFill>
                <a:latin typeface="Avenir Next LT Pro" panose="020B0504020202020204" pitchFamily="34" charset="77"/>
                <a:cs typeface="Arial Black" panose="020B0604020202020204" pitchFamily="34" charset="0"/>
              </a:rPr>
              <a:t>2</a:t>
            </a:r>
          </a:p>
        </p:txBody>
      </p:sp>
      <p:sp>
        <p:nvSpPr>
          <p:cNvPr id="158" name="Rectangle 157">
            <a:extLst>
              <a:ext uri="{FF2B5EF4-FFF2-40B4-BE49-F238E27FC236}">
                <a16:creationId xmlns:a16="http://schemas.microsoft.com/office/drawing/2014/main" id="{7453F2F2-3428-2D57-1A77-3570E89DB0B3}"/>
              </a:ext>
            </a:extLst>
          </p:cNvPr>
          <p:cNvSpPr/>
          <p:nvPr/>
        </p:nvSpPr>
        <p:spPr>
          <a:xfrm>
            <a:off x="188937" y="4872836"/>
            <a:ext cx="3231215" cy="338234"/>
          </a:xfrm>
          <a:prstGeom prst="rect">
            <a:avLst/>
          </a:prstGeom>
          <a:solidFill>
            <a:srgbClr val="00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6312E46E-B1BF-91F9-8B59-328AAB16BA9E}"/>
              </a:ext>
            </a:extLst>
          </p:cNvPr>
          <p:cNvSpPr/>
          <p:nvPr/>
        </p:nvSpPr>
        <p:spPr>
          <a:xfrm>
            <a:off x="187436" y="5239700"/>
            <a:ext cx="3232713" cy="223086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a:extLst>
              <a:ext uri="{FF2B5EF4-FFF2-40B4-BE49-F238E27FC236}">
                <a16:creationId xmlns:a16="http://schemas.microsoft.com/office/drawing/2014/main" id="{C74A2BE2-B963-BE52-3847-BBCCBEA3763C}"/>
              </a:ext>
            </a:extLst>
          </p:cNvPr>
          <p:cNvSpPr txBox="1"/>
          <p:nvPr/>
        </p:nvSpPr>
        <p:spPr>
          <a:xfrm>
            <a:off x="174707" y="4922224"/>
            <a:ext cx="1164101" cy="246221"/>
          </a:xfrm>
          <a:prstGeom prst="rect">
            <a:avLst/>
          </a:prstGeom>
          <a:noFill/>
        </p:spPr>
        <p:txBody>
          <a:bodyPr wrap="none" rtlCol="0">
            <a:spAutoFit/>
          </a:bodyPr>
          <a:lstStyle/>
          <a:p>
            <a:r>
              <a:rPr lang="en-US" sz="1000" b="1" dirty="0">
                <a:solidFill>
                  <a:schemeClr val="bg1"/>
                </a:solidFill>
                <a:latin typeface="Avenir Next LT Pro" panose="020B0504020202020204" pitchFamily="34" charset="77"/>
              </a:rPr>
              <a:t>DELIVERABLES:</a:t>
            </a:r>
          </a:p>
        </p:txBody>
      </p:sp>
      <p:sp>
        <p:nvSpPr>
          <p:cNvPr id="244" name="TextBox 243">
            <a:extLst>
              <a:ext uri="{FF2B5EF4-FFF2-40B4-BE49-F238E27FC236}">
                <a16:creationId xmlns:a16="http://schemas.microsoft.com/office/drawing/2014/main" id="{40026006-541E-7CCD-6F45-86A2B57DD492}"/>
              </a:ext>
            </a:extLst>
          </p:cNvPr>
          <p:cNvSpPr txBox="1"/>
          <p:nvPr/>
        </p:nvSpPr>
        <p:spPr>
          <a:xfrm>
            <a:off x="235583" y="5360488"/>
            <a:ext cx="3186890" cy="1763240"/>
          </a:xfrm>
          <a:prstGeom prst="rect">
            <a:avLst/>
          </a:prstGeom>
          <a:noFill/>
        </p:spPr>
        <p:txBody>
          <a:bodyPr wrap="square" rtlCol="0">
            <a:spAutoFit/>
          </a:bodyPr>
          <a:lstStyle/>
          <a:p>
            <a:pPr marL="171450" marR="0" lvl="0" indent="-171450">
              <a:lnSpc>
                <a:spcPct val="115000"/>
              </a:lnSpc>
              <a:spcBef>
                <a:spcPts val="0"/>
              </a:spcBef>
              <a:spcAft>
                <a:spcPts val="0"/>
              </a:spcAft>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Clients can provide a design mock using our PSD template + video file</a:t>
            </a:r>
          </a:p>
          <a:p>
            <a:pPr marL="171450" marR="0" lvl="0" indent="-171450">
              <a:lnSpc>
                <a:spcPct val="115000"/>
              </a:lnSpc>
              <a:spcBef>
                <a:spcPts val="0"/>
              </a:spcBef>
              <a:spcAft>
                <a:spcPts val="0"/>
              </a:spcAft>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If template can’t be filled out the following assets are needed</a:t>
            </a:r>
          </a:p>
          <a:p>
            <a:pPr marL="628650" lvl="1" indent="-171450">
              <a:lnSpc>
                <a:spcPct val="115000"/>
              </a:lnSpc>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hero image (875h x 720px jpg or </a:t>
            </a:r>
            <a:r>
              <a:rPr lang="en-US" sz="950" u="none" strike="noStrike" dirty="0" err="1">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png</a:t>
            </a: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a:t>
            </a:r>
          </a:p>
          <a:p>
            <a:pPr marL="628650" lvl="1" indent="-171450">
              <a:lnSpc>
                <a:spcPct val="115000"/>
              </a:lnSpc>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product images</a:t>
            </a:r>
          </a:p>
          <a:p>
            <a:pPr marL="628650" lvl="1" indent="-171450">
              <a:lnSpc>
                <a:spcPct val="115000"/>
              </a:lnSpc>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brand guidelines</a:t>
            </a:r>
          </a:p>
          <a:p>
            <a:pPr marL="628650" lvl="1" indent="-171450">
              <a:lnSpc>
                <a:spcPct val="115000"/>
              </a:lnSpc>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fonts</a:t>
            </a:r>
          </a:p>
          <a:p>
            <a:pPr marL="628650" lvl="1" indent="-171450">
              <a:lnSpc>
                <a:spcPct val="115000"/>
              </a:lnSpc>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logo file (eps, ai, </a:t>
            </a:r>
            <a:r>
              <a:rPr lang="en-US" sz="950" u="none" strike="noStrike" dirty="0" err="1">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psd</a:t>
            </a: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 </a:t>
            </a:r>
            <a:r>
              <a:rPr lang="en-US" sz="950" u="none" strike="noStrike" dirty="0" err="1">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png</a:t>
            </a: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a:t>
            </a:r>
          </a:p>
          <a:p>
            <a:pPr marL="628650" lvl="1" indent="-171450">
              <a:lnSpc>
                <a:spcPct val="115000"/>
              </a:lnSpc>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Headline Copy</a:t>
            </a:r>
            <a:endParaRPr lang="en-US" dirty="0"/>
          </a:p>
        </p:txBody>
      </p:sp>
      <p:sp>
        <p:nvSpPr>
          <p:cNvPr id="246" name="Rectangle 245">
            <a:extLst>
              <a:ext uri="{FF2B5EF4-FFF2-40B4-BE49-F238E27FC236}">
                <a16:creationId xmlns:a16="http://schemas.microsoft.com/office/drawing/2014/main" id="{2CCD8771-F39D-C7D2-D05C-C2EA44301D50}"/>
              </a:ext>
            </a:extLst>
          </p:cNvPr>
          <p:cNvSpPr/>
          <p:nvPr/>
        </p:nvSpPr>
        <p:spPr>
          <a:xfrm>
            <a:off x="3514134" y="4873818"/>
            <a:ext cx="3105327" cy="338234"/>
          </a:xfrm>
          <a:prstGeom prst="rect">
            <a:avLst/>
          </a:prstGeom>
          <a:solidFill>
            <a:srgbClr val="00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246">
            <a:extLst>
              <a:ext uri="{FF2B5EF4-FFF2-40B4-BE49-F238E27FC236}">
                <a16:creationId xmlns:a16="http://schemas.microsoft.com/office/drawing/2014/main" id="{ACB319BC-4931-9DA8-45A6-0EB169CD8F75}"/>
              </a:ext>
            </a:extLst>
          </p:cNvPr>
          <p:cNvSpPr/>
          <p:nvPr/>
        </p:nvSpPr>
        <p:spPr>
          <a:xfrm>
            <a:off x="3514135" y="5240681"/>
            <a:ext cx="3105326" cy="1013683"/>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TextBox 247">
            <a:extLst>
              <a:ext uri="{FF2B5EF4-FFF2-40B4-BE49-F238E27FC236}">
                <a16:creationId xmlns:a16="http://schemas.microsoft.com/office/drawing/2014/main" id="{42CF1039-CA8A-9BE8-3D10-2C1F089914A4}"/>
              </a:ext>
            </a:extLst>
          </p:cNvPr>
          <p:cNvSpPr txBox="1"/>
          <p:nvPr/>
        </p:nvSpPr>
        <p:spPr>
          <a:xfrm>
            <a:off x="3529401" y="4922224"/>
            <a:ext cx="1887055" cy="246221"/>
          </a:xfrm>
          <a:prstGeom prst="rect">
            <a:avLst/>
          </a:prstGeom>
          <a:noFill/>
        </p:spPr>
        <p:txBody>
          <a:bodyPr wrap="none" rtlCol="0">
            <a:spAutoFit/>
          </a:bodyPr>
          <a:lstStyle/>
          <a:p>
            <a:r>
              <a:rPr lang="en-US" sz="1000" b="1" dirty="0">
                <a:solidFill>
                  <a:schemeClr val="bg1"/>
                </a:solidFill>
                <a:latin typeface="Avenir Next LT Pro" panose="020B0504020202020204" pitchFamily="34" charset="77"/>
              </a:rPr>
              <a:t>QR CODE REQUIREMENTS:</a:t>
            </a:r>
          </a:p>
        </p:txBody>
      </p:sp>
      <p:sp>
        <p:nvSpPr>
          <p:cNvPr id="249" name="TextBox 248">
            <a:extLst>
              <a:ext uri="{FF2B5EF4-FFF2-40B4-BE49-F238E27FC236}">
                <a16:creationId xmlns:a16="http://schemas.microsoft.com/office/drawing/2014/main" id="{C058D413-C195-9810-6F9F-9C1F774721CA}"/>
              </a:ext>
            </a:extLst>
          </p:cNvPr>
          <p:cNvSpPr txBox="1"/>
          <p:nvPr/>
        </p:nvSpPr>
        <p:spPr>
          <a:xfrm>
            <a:off x="3561730" y="5360488"/>
            <a:ext cx="2876632" cy="752963"/>
          </a:xfrm>
          <a:prstGeom prst="rect">
            <a:avLst/>
          </a:prstGeom>
          <a:noFill/>
        </p:spPr>
        <p:txBody>
          <a:bodyPr wrap="square" rtlCol="0">
            <a:spAutoFit/>
          </a:bodyPr>
          <a:lstStyle/>
          <a:p>
            <a:pPr marL="171450" marR="0" lvl="0" indent="-171450">
              <a:lnSpc>
                <a:spcPct val="115000"/>
              </a:lnSpc>
              <a:spcBef>
                <a:spcPts val="0"/>
              </a:spcBef>
              <a:spcAft>
                <a:spcPts val="0"/>
              </a:spcAft>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QR code is provided by Paramount, using advertiser’s URL of choice</a:t>
            </a:r>
          </a:p>
          <a:p>
            <a:pPr marL="171450" marR="0" lvl="0" indent="-171450">
              <a:lnSpc>
                <a:spcPct val="115000"/>
              </a:lnSpc>
              <a:spcBef>
                <a:spcPts val="0"/>
              </a:spcBef>
              <a:spcAft>
                <a:spcPts val="0"/>
              </a:spcAft>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Minimum QR code size: 250x250 </a:t>
            </a:r>
            <a:r>
              <a:rPr lang="en-US" sz="950" u="none" strike="noStrike" dirty="0" err="1">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px</a:t>
            </a:r>
            <a:endPar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endParaRPr>
          </a:p>
          <a:p>
            <a:pPr marL="171450" marR="0" lvl="0" indent="-171450">
              <a:lnSpc>
                <a:spcPct val="115000"/>
              </a:lnSpc>
              <a:spcBef>
                <a:spcPts val="0"/>
              </a:spcBef>
              <a:spcAft>
                <a:spcPts val="0"/>
              </a:spcAft>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High contrast on a white background</a:t>
            </a:r>
          </a:p>
        </p:txBody>
      </p:sp>
      <p:sp>
        <p:nvSpPr>
          <p:cNvPr id="11" name="TextBox 10">
            <a:extLst>
              <a:ext uri="{FF2B5EF4-FFF2-40B4-BE49-F238E27FC236}">
                <a16:creationId xmlns:a16="http://schemas.microsoft.com/office/drawing/2014/main" id="{F11A9E5F-2454-A8A2-A119-EA203363EFD5}"/>
              </a:ext>
            </a:extLst>
          </p:cNvPr>
          <p:cNvSpPr txBox="1"/>
          <p:nvPr/>
        </p:nvSpPr>
        <p:spPr>
          <a:xfrm>
            <a:off x="1383974" y="2987691"/>
            <a:ext cx="2014026" cy="438582"/>
          </a:xfrm>
          <a:prstGeom prst="rect">
            <a:avLst/>
          </a:prstGeom>
          <a:noFill/>
        </p:spPr>
        <p:txBody>
          <a:bodyPr wrap="square" rtlCol="0">
            <a:spAutoFit/>
          </a:bodyPr>
          <a:lstStyle/>
          <a:p>
            <a:r>
              <a:rPr lang="en-US" sz="750" dirty="0">
                <a:latin typeface="Avenir Next LT Pro Light" panose="020B0304020202020204" pitchFamily="34" charset="77"/>
              </a:rPr>
              <a:t>Video dimensions: </a:t>
            </a:r>
            <a:r>
              <a:rPr lang="en-US" sz="750" b="1" dirty="0">
                <a:latin typeface="Avenir Next LT Pro Light" panose="020B0304020202020204" pitchFamily="34" charset="77"/>
              </a:rPr>
              <a:t>405 x 720px</a:t>
            </a:r>
          </a:p>
          <a:p>
            <a:r>
              <a:rPr lang="en-US" sz="750" dirty="0">
                <a:latin typeface="Avenir Next LT Pro Light" panose="020B0304020202020204" pitchFamily="34" charset="77"/>
              </a:rPr>
              <a:t>Canvas area: </a:t>
            </a:r>
            <a:r>
              <a:rPr lang="en-US" sz="750" b="1" dirty="0">
                <a:latin typeface="Avenir Next LT Pro Light" panose="020B0304020202020204" pitchFamily="34" charset="77"/>
              </a:rPr>
              <a:t>875h x 720 </a:t>
            </a:r>
            <a:r>
              <a:rPr lang="en-US" sz="750" b="1" dirty="0" err="1">
                <a:latin typeface="Avenir Next LT Pro Light" panose="020B0304020202020204" pitchFamily="34" charset="77"/>
              </a:rPr>
              <a:t>px</a:t>
            </a:r>
            <a:endParaRPr lang="en-US" sz="750" b="1" dirty="0">
              <a:latin typeface="Avenir Next LT Pro Light" panose="020B0304020202020204" pitchFamily="34" charset="77"/>
            </a:endParaRPr>
          </a:p>
          <a:p>
            <a:r>
              <a:rPr lang="en-US" sz="750" dirty="0">
                <a:latin typeface="Avenir Next LT Pro Light" panose="020B0304020202020204" pitchFamily="34" charset="77"/>
              </a:rPr>
              <a:t>Design safe area: </a:t>
            </a:r>
            <a:r>
              <a:rPr lang="en-US" sz="750" b="1" dirty="0">
                <a:latin typeface="Avenir Next LT Pro Light" panose="020B0304020202020204" pitchFamily="34" charset="77"/>
              </a:rPr>
              <a:t>800 x 625px</a:t>
            </a:r>
          </a:p>
        </p:txBody>
      </p:sp>
      <p:cxnSp>
        <p:nvCxnSpPr>
          <p:cNvPr id="21" name="Straight Connector 20">
            <a:extLst>
              <a:ext uri="{FF2B5EF4-FFF2-40B4-BE49-F238E27FC236}">
                <a16:creationId xmlns:a16="http://schemas.microsoft.com/office/drawing/2014/main" id="{10795F03-5366-6DC4-A419-DC70060178B6}"/>
              </a:ext>
            </a:extLst>
          </p:cNvPr>
          <p:cNvCxnSpPr>
            <a:cxnSpLocks/>
          </p:cNvCxnSpPr>
          <p:nvPr/>
        </p:nvCxnSpPr>
        <p:spPr>
          <a:xfrm>
            <a:off x="1230071" y="1148701"/>
            <a:ext cx="0" cy="24909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3AA7321-C994-5370-ABD1-8681E57D3A0F}"/>
              </a:ext>
            </a:extLst>
          </p:cNvPr>
          <p:cNvSpPr/>
          <p:nvPr/>
        </p:nvSpPr>
        <p:spPr>
          <a:xfrm>
            <a:off x="3514134" y="6332420"/>
            <a:ext cx="3105327" cy="338234"/>
          </a:xfrm>
          <a:prstGeom prst="rect">
            <a:avLst/>
          </a:prstGeom>
          <a:solidFill>
            <a:srgbClr val="00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7637BFD-9242-DCB2-B48D-07AEA6706CE7}"/>
              </a:ext>
            </a:extLst>
          </p:cNvPr>
          <p:cNvSpPr/>
          <p:nvPr/>
        </p:nvSpPr>
        <p:spPr>
          <a:xfrm>
            <a:off x="3514135" y="6699282"/>
            <a:ext cx="3105326" cy="771282"/>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6BB81783-6798-2F22-DF8B-4DD602611B5B}"/>
              </a:ext>
            </a:extLst>
          </p:cNvPr>
          <p:cNvSpPr txBox="1"/>
          <p:nvPr/>
        </p:nvSpPr>
        <p:spPr>
          <a:xfrm>
            <a:off x="3529401" y="6388260"/>
            <a:ext cx="1697901" cy="246221"/>
          </a:xfrm>
          <a:prstGeom prst="rect">
            <a:avLst/>
          </a:prstGeom>
          <a:noFill/>
        </p:spPr>
        <p:txBody>
          <a:bodyPr wrap="none" rtlCol="0">
            <a:spAutoFit/>
          </a:bodyPr>
          <a:lstStyle/>
          <a:p>
            <a:r>
              <a:rPr lang="en-US" sz="1000" b="1" dirty="0">
                <a:solidFill>
                  <a:schemeClr val="bg1"/>
                </a:solidFill>
                <a:latin typeface="Avenir Next LT Pro" panose="020B0504020202020204" pitchFamily="34" charset="77"/>
              </a:rPr>
              <a:t>VIDEO REQUIREMENTS:</a:t>
            </a:r>
          </a:p>
        </p:txBody>
      </p:sp>
      <p:sp>
        <p:nvSpPr>
          <p:cNvPr id="26" name="TextBox 25">
            <a:extLst>
              <a:ext uri="{FF2B5EF4-FFF2-40B4-BE49-F238E27FC236}">
                <a16:creationId xmlns:a16="http://schemas.microsoft.com/office/drawing/2014/main" id="{E1FD55D2-FC49-2CD5-F82C-1D52BC8C8166}"/>
              </a:ext>
            </a:extLst>
          </p:cNvPr>
          <p:cNvSpPr txBox="1"/>
          <p:nvPr/>
        </p:nvSpPr>
        <p:spPr>
          <a:xfrm>
            <a:off x="3561730" y="6783035"/>
            <a:ext cx="2789547" cy="584840"/>
          </a:xfrm>
          <a:prstGeom prst="rect">
            <a:avLst/>
          </a:prstGeom>
          <a:noFill/>
        </p:spPr>
        <p:txBody>
          <a:bodyPr wrap="square" rtlCol="0">
            <a:spAutoFit/>
          </a:bodyPr>
          <a:lstStyle/>
          <a:p>
            <a:pPr marL="171450" marR="0" lvl="0" indent="-171450">
              <a:lnSpc>
                <a:spcPct val="115000"/>
              </a:lnSpc>
              <a:spcBef>
                <a:spcPts val="0"/>
              </a:spcBef>
              <a:spcAft>
                <a:spcPts val="0"/>
              </a:spcAft>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Video Requirements:</a:t>
            </a:r>
          </a:p>
          <a:p>
            <a:pPr marL="171450" marR="0" lvl="0" indent="-171450">
              <a:lnSpc>
                <a:spcPct val="115000"/>
              </a:lnSpc>
              <a:spcBef>
                <a:spcPts val="0"/>
              </a:spcBef>
              <a:spcAft>
                <a:spcPts val="0"/>
              </a:spcAft>
              <a:buFont typeface="Arial" panose="020B0604020202020204" pitchFamily="34" charset="0"/>
              <a:buChar char="•"/>
            </a:pPr>
            <a:r>
              <a:rPr lang="en-US" sz="95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The video must be site served and meet Paramount Site Served Video Specs</a:t>
            </a:r>
          </a:p>
        </p:txBody>
      </p:sp>
      <p:sp>
        <p:nvSpPr>
          <p:cNvPr id="2" name="TextBox 1">
            <a:extLst>
              <a:ext uri="{FF2B5EF4-FFF2-40B4-BE49-F238E27FC236}">
                <a16:creationId xmlns:a16="http://schemas.microsoft.com/office/drawing/2014/main" id="{02B16BBD-42FE-C8DD-784F-2AA1D9EA5E5E}"/>
              </a:ext>
            </a:extLst>
          </p:cNvPr>
          <p:cNvSpPr txBox="1"/>
          <p:nvPr/>
        </p:nvSpPr>
        <p:spPr>
          <a:xfrm>
            <a:off x="6035414" y="8330582"/>
            <a:ext cx="708848" cy="215444"/>
          </a:xfrm>
          <a:prstGeom prst="rect">
            <a:avLst/>
          </a:prstGeom>
          <a:noFill/>
        </p:spPr>
        <p:txBody>
          <a:bodyPr wrap="none" rtlCol="0">
            <a:spAutoFit/>
          </a:bodyPr>
          <a:lstStyle/>
          <a:p>
            <a:pPr algn="r"/>
            <a:r>
              <a:rPr lang="en-US" sz="800" dirty="0">
                <a:latin typeface="Avenir Next LT Pro Light" panose="020B0304020202020204" pitchFamily="34" charset="77"/>
              </a:rPr>
              <a:t>Page 3 of 4</a:t>
            </a:r>
          </a:p>
        </p:txBody>
      </p:sp>
      <p:sp>
        <p:nvSpPr>
          <p:cNvPr id="4" name="Rectangle 3">
            <a:extLst>
              <a:ext uri="{FF2B5EF4-FFF2-40B4-BE49-F238E27FC236}">
                <a16:creationId xmlns:a16="http://schemas.microsoft.com/office/drawing/2014/main" id="{F9399418-7082-A4ED-956A-FCC8AD43E871}"/>
              </a:ext>
            </a:extLst>
          </p:cNvPr>
          <p:cNvSpPr/>
          <p:nvPr/>
        </p:nvSpPr>
        <p:spPr>
          <a:xfrm>
            <a:off x="197399" y="638161"/>
            <a:ext cx="6433208" cy="1811205"/>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1942AB-B6E2-F049-00F5-57CDA18E55DD}"/>
              </a:ext>
            </a:extLst>
          </p:cNvPr>
          <p:cNvSpPr txBox="1"/>
          <p:nvPr/>
        </p:nvSpPr>
        <p:spPr>
          <a:xfrm>
            <a:off x="248326" y="711556"/>
            <a:ext cx="6174597" cy="1261884"/>
          </a:xfrm>
          <a:prstGeom prst="rect">
            <a:avLst/>
          </a:prstGeom>
          <a:noFill/>
        </p:spPr>
        <p:txBody>
          <a:bodyPr wrap="square">
            <a:spAutoFit/>
          </a:bodyPr>
          <a:lstStyle/>
          <a:p>
            <a:pPr marL="0" marR="0">
              <a:spcBef>
                <a:spcPts val="0"/>
              </a:spcBef>
              <a:spcAft>
                <a:spcPts val="0"/>
              </a:spcAft>
            </a:pPr>
            <a:r>
              <a:rPr lang="en-US" sz="950" b="1"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rPr>
              <a:t>Style Guide &amp; Technical Specifications:</a:t>
            </a:r>
            <a:br>
              <a:rPr lang="en-US" sz="950" b="1"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rPr>
            </a:br>
            <a:endParaRPr lang="en-US" sz="950" b="1"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endParaRPr>
          </a:p>
          <a:p>
            <a:pPr marL="0" marR="0">
              <a:spcBef>
                <a:spcPts val="0"/>
              </a:spcBef>
              <a:spcAft>
                <a:spcPts val="0"/>
              </a:spcAft>
            </a:pPr>
            <a:r>
              <a:rPr lang="en-US" sz="950"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rPr>
              <a:t>The CTV Ad allows an advertiser to house their Social video (9:16) creative within a static canvas or skin. The video must be site served and meet </a:t>
            </a:r>
            <a:r>
              <a:rPr lang="en-US" sz="950"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hlinkClick r:id="rId4"/>
              </a:rPr>
              <a:t>Paramount Site Served Video Specs</a:t>
            </a:r>
            <a:r>
              <a:rPr lang="en-US" sz="950"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rPr>
              <a:t>. The video ad </a:t>
            </a:r>
            <a:r>
              <a:rPr lang="en-US" sz="950" dirty="0">
                <a:solidFill>
                  <a:srgbClr val="000A3A"/>
                </a:solidFill>
                <a:latin typeface="Avenir Next LT Pro" panose="020B0504020202020204" pitchFamily="34" charset="77"/>
                <a:ea typeface="Roboto" panose="02000000000000000000" pitchFamily="2" charset="0"/>
                <a:cs typeface="Roboto" panose="02000000000000000000" pitchFamily="2" charset="0"/>
              </a:rPr>
              <a:t>and static creative are both visible for the whole duration of the video.</a:t>
            </a:r>
            <a:endParaRPr lang="en-US" sz="950"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endParaRPr>
          </a:p>
          <a:p>
            <a:pPr marL="0" marR="0">
              <a:spcBef>
                <a:spcPts val="0"/>
              </a:spcBef>
              <a:spcAft>
                <a:spcPts val="0"/>
              </a:spcAft>
            </a:pPr>
            <a:br>
              <a:rPr lang="en-US" sz="950"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rPr>
            </a:br>
            <a:r>
              <a:rPr lang="en-US" sz="950" dirty="0">
                <a:solidFill>
                  <a:srgbClr val="000A3A"/>
                </a:solidFill>
                <a:effectLst/>
                <a:latin typeface="Avenir Next LT Pro" panose="020B0504020202020204" pitchFamily="34" charset="77"/>
                <a:ea typeface="Roboto" panose="02000000000000000000" pitchFamily="2" charset="0"/>
                <a:cs typeface="Roboto" panose="02000000000000000000" pitchFamily="2" charset="0"/>
              </a:rPr>
              <a:t>If including a QR code, it must be a minimum of 250x250 pixels in order to be easily scanned from a standard couch to TV distance. QR code will be supplied by Paramount.</a:t>
            </a:r>
            <a:endParaRPr lang="en-US" sz="950" dirty="0">
              <a:solidFill>
                <a:srgbClr val="000A3A"/>
              </a:solidFill>
              <a:effectLst/>
              <a:latin typeface="Avenir Next LT Pro" panose="020B0504020202020204" pitchFamily="34" charset="77"/>
              <a:ea typeface="Arial" panose="020B0604020202020204" pitchFamily="34" charset="0"/>
            </a:endParaRPr>
          </a:p>
        </p:txBody>
      </p:sp>
    </p:spTree>
    <p:extLst>
      <p:ext uri="{BB962C8B-B14F-4D97-AF65-F5344CB8AC3E}">
        <p14:creationId xmlns:p14="http://schemas.microsoft.com/office/powerpoint/2010/main" val="241347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C03A306-128C-7303-15F8-3C1CB8E7C82A}"/>
              </a:ext>
            </a:extLst>
          </p:cNvPr>
          <p:cNvPicPr>
            <a:picLocks noChangeAspect="1"/>
          </p:cNvPicPr>
          <p:nvPr/>
        </p:nvPicPr>
        <p:blipFill>
          <a:blip r:embed="rId3"/>
          <a:srcRect t="67" b="67"/>
          <a:stretch/>
        </p:blipFill>
        <p:spPr>
          <a:xfrm>
            <a:off x="192878" y="172491"/>
            <a:ext cx="6436550" cy="2586375"/>
          </a:xfrm>
          <a:prstGeom prst="rect">
            <a:avLst/>
          </a:prstGeom>
        </p:spPr>
      </p:pic>
      <p:sp>
        <p:nvSpPr>
          <p:cNvPr id="2" name="Rectangle 1">
            <a:extLst>
              <a:ext uri="{FF2B5EF4-FFF2-40B4-BE49-F238E27FC236}">
                <a16:creationId xmlns:a16="http://schemas.microsoft.com/office/drawing/2014/main" id="{6DABD921-58C3-F6E4-EA53-51CD7017151B}"/>
              </a:ext>
            </a:extLst>
          </p:cNvPr>
          <p:cNvSpPr/>
          <p:nvPr/>
        </p:nvSpPr>
        <p:spPr>
          <a:xfrm>
            <a:off x="192878" y="1103869"/>
            <a:ext cx="6442418" cy="1654997"/>
          </a:xfrm>
          <a:prstGeom prst="rect">
            <a:avLst/>
          </a:prstGeom>
          <a:gradFill flip="none" rotWithShape="1">
            <a:gsLst>
              <a:gs pos="4000">
                <a:srgbClr val="000A3B"/>
              </a:gs>
              <a:gs pos="100000">
                <a:srgbClr val="0063FF">
                  <a:alpha val="0"/>
                  <a:lumMod val="8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5032027-4F6A-630C-6FF7-7ED3462FCE71}"/>
              </a:ext>
            </a:extLst>
          </p:cNvPr>
          <p:cNvSpPr/>
          <p:nvPr/>
        </p:nvSpPr>
        <p:spPr>
          <a:xfrm>
            <a:off x="18112624" y="5211655"/>
            <a:ext cx="3314724" cy="1400640"/>
          </a:xfrm>
          <a:prstGeom prst="rect">
            <a:avLst/>
          </a:prstGeom>
          <a:solidFill>
            <a:srgbClr val="00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39E3E79-1CB2-79CE-88D0-A882A1F24254}"/>
              </a:ext>
            </a:extLst>
          </p:cNvPr>
          <p:cNvSpPr/>
          <p:nvPr/>
        </p:nvSpPr>
        <p:spPr>
          <a:xfrm>
            <a:off x="15004543" y="1453861"/>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FE9AD0-2E39-137B-1028-FEC937E77005}"/>
              </a:ext>
            </a:extLst>
          </p:cNvPr>
          <p:cNvSpPr/>
          <p:nvPr/>
        </p:nvSpPr>
        <p:spPr>
          <a:xfrm>
            <a:off x="15004543" y="1765406"/>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25CDD0A-2C72-8F22-954E-4E23D58412CC}"/>
              </a:ext>
            </a:extLst>
          </p:cNvPr>
          <p:cNvSpPr/>
          <p:nvPr/>
        </p:nvSpPr>
        <p:spPr>
          <a:xfrm>
            <a:off x="15004543" y="2076951"/>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746FD22-B108-B41C-A7A7-1746C6254DD6}"/>
              </a:ext>
            </a:extLst>
          </p:cNvPr>
          <p:cNvSpPr/>
          <p:nvPr/>
        </p:nvSpPr>
        <p:spPr>
          <a:xfrm>
            <a:off x="15004543" y="2388496"/>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F0FE5D02-B5CA-BDF0-A0DE-F079E89DD588}"/>
              </a:ext>
            </a:extLst>
          </p:cNvPr>
          <p:cNvSpPr/>
          <p:nvPr/>
        </p:nvSpPr>
        <p:spPr>
          <a:xfrm>
            <a:off x="15004543" y="2700041"/>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744684B-DBCE-2447-8F9B-D80F8CDBCF68}"/>
              </a:ext>
            </a:extLst>
          </p:cNvPr>
          <p:cNvSpPr/>
          <p:nvPr/>
        </p:nvSpPr>
        <p:spPr>
          <a:xfrm>
            <a:off x="15004543" y="3011586"/>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A40FC590-BCB9-EFBE-0CF4-69FACBBF3F09}"/>
              </a:ext>
            </a:extLst>
          </p:cNvPr>
          <p:cNvSpPr/>
          <p:nvPr/>
        </p:nvSpPr>
        <p:spPr>
          <a:xfrm>
            <a:off x="15004543" y="3323131"/>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8C99D837-4875-19A6-D53B-4AE98B63AD59}"/>
              </a:ext>
            </a:extLst>
          </p:cNvPr>
          <p:cNvSpPr/>
          <p:nvPr/>
        </p:nvSpPr>
        <p:spPr>
          <a:xfrm>
            <a:off x="15004543" y="3634676"/>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C8540A4-683A-1CFB-5628-07827C8651DC}"/>
              </a:ext>
            </a:extLst>
          </p:cNvPr>
          <p:cNvSpPr/>
          <p:nvPr/>
        </p:nvSpPr>
        <p:spPr>
          <a:xfrm>
            <a:off x="15004543" y="3946221"/>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27119CC-3E5A-CB80-074B-B4B5629AA1D0}"/>
              </a:ext>
            </a:extLst>
          </p:cNvPr>
          <p:cNvSpPr/>
          <p:nvPr/>
        </p:nvSpPr>
        <p:spPr>
          <a:xfrm>
            <a:off x="15004543" y="4257766"/>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6" name="Group 155">
            <a:extLst>
              <a:ext uri="{FF2B5EF4-FFF2-40B4-BE49-F238E27FC236}">
                <a16:creationId xmlns:a16="http://schemas.microsoft.com/office/drawing/2014/main" id="{7E64D313-7821-D9E9-A419-4C0B91A276D5}"/>
              </a:ext>
            </a:extLst>
          </p:cNvPr>
          <p:cNvGrpSpPr/>
          <p:nvPr/>
        </p:nvGrpSpPr>
        <p:grpSpPr>
          <a:xfrm>
            <a:off x="15004543" y="4569311"/>
            <a:ext cx="6411571" cy="600023"/>
            <a:chOff x="220776" y="6351660"/>
            <a:chExt cx="6411571" cy="600023"/>
          </a:xfrm>
        </p:grpSpPr>
        <p:sp>
          <p:nvSpPr>
            <p:cNvPr id="49" name="Rectangle 48">
              <a:extLst>
                <a:ext uri="{FF2B5EF4-FFF2-40B4-BE49-F238E27FC236}">
                  <a16:creationId xmlns:a16="http://schemas.microsoft.com/office/drawing/2014/main" id="{46814F0F-3A33-A83E-FC5E-6784BD42AC40}"/>
                </a:ext>
              </a:extLst>
            </p:cNvPr>
            <p:cNvSpPr/>
            <p:nvPr/>
          </p:nvSpPr>
          <p:spPr>
            <a:xfrm>
              <a:off x="220776" y="6351660"/>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AFA6774D-91F6-6D67-9854-51FFAF1741DC}"/>
                </a:ext>
              </a:extLst>
            </p:cNvPr>
            <p:cNvSpPr/>
            <p:nvPr/>
          </p:nvSpPr>
          <p:spPr>
            <a:xfrm>
              <a:off x="220776" y="6663209"/>
              <a:ext cx="6411571" cy="288474"/>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TextBox 65">
            <a:extLst>
              <a:ext uri="{FF2B5EF4-FFF2-40B4-BE49-F238E27FC236}">
                <a16:creationId xmlns:a16="http://schemas.microsoft.com/office/drawing/2014/main" id="{8CAE38A9-4195-E115-FF2D-999F0EA761CC}"/>
              </a:ext>
            </a:extLst>
          </p:cNvPr>
          <p:cNvSpPr txBox="1"/>
          <p:nvPr/>
        </p:nvSpPr>
        <p:spPr>
          <a:xfrm>
            <a:off x="6035414" y="8330582"/>
            <a:ext cx="708848" cy="215444"/>
          </a:xfrm>
          <a:prstGeom prst="rect">
            <a:avLst/>
          </a:prstGeom>
          <a:noFill/>
        </p:spPr>
        <p:txBody>
          <a:bodyPr wrap="none" rtlCol="0">
            <a:spAutoFit/>
          </a:bodyPr>
          <a:lstStyle/>
          <a:p>
            <a:pPr algn="r"/>
            <a:r>
              <a:rPr lang="en-US" sz="800" dirty="0">
                <a:latin typeface="Avenir Next LT Pro Light" panose="020B0304020202020204" pitchFamily="34" charset="77"/>
              </a:rPr>
              <a:t>Page 4 of 4</a:t>
            </a:r>
          </a:p>
        </p:txBody>
      </p:sp>
      <p:sp>
        <p:nvSpPr>
          <p:cNvPr id="6" name="Rectangle 5">
            <a:extLst>
              <a:ext uri="{FF2B5EF4-FFF2-40B4-BE49-F238E27FC236}">
                <a16:creationId xmlns:a16="http://schemas.microsoft.com/office/drawing/2014/main" id="{D0F528A4-FD25-A481-1033-E9852DFACAAF}"/>
              </a:ext>
            </a:extLst>
          </p:cNvPr>
          <p:cNvSpPr/>
          <p:nvPr/>
        </p:nvSpPr>
        <p:spPr>
          <a:xfrm>
            <a:off x="15004544" y="541212"/>
            <a:ext cx="6411576" cy="566914"/>
          </a:xfrm>
          <a:prstGeom prst="rect">
            <a:avLst/>
          </a:prstGeom>
          <a:solidFill>
            <a:srgbClr val="006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E8697EDA-5187-51CB-3E36-9A9C0C38FE66}"/>
              </a:ext>
            </a:extLst>
          </p:cNvPr>
          <p:cNvSpPr txBox="1"/>
          <p:nvPr/>
        </p:nvSpPr>
        <p:spPr>
          <a:xfrm>
            <a:off x="15945277" y="1168333"/>
            <a:ext cx="723275" cy="207749"/>
          </a:xfrm>
          <a:prstGeom prst="rect">
            <a:avLst/>
          </a:prstGeom>
          <a:noFill/>
        </p:spPr>
        <p:txBody>
          <a:bodyPr wrap="none" rtlCol="0">
            <a:spAutoFit/>
          </a:bodyPr>
          <a:lstStyle/>
          <a:p>
            <a:pPr algn="ctr"/>
            <a:r>
              <a:rPr lang="en-US" sz="750" dirty="0" err="1">
                <a:latin typeface="Avenir Next LT Pro Light" panose="020B0304020202020204" pitchFamily="34" charset="77"/>
              </a:rPr>
              <a:t>Superleader</a:t>
            </a:r>
            <a:endParaRPr lang="en-US" sz="750" dirty="0">
              <a:latin typeface="Avenir Next LT Pro Light" panose="020B0304020202020204" pitchFamily="34" charset="77"/>
            </a:endParaRPr>
          </a:p>
        </p:txBody>
      </p:sp>
      <p:sp>
        <p:nvSpPr>
          <p:cNvPr id="75" name="TextBox 74">
            <a:extLst>
              <a:ext uri="{FF2B5EF4-FFF2-40B4-BE49-F238E27FC236}">
                <a16:creationId xmlns:a16="http://schemas.microsoft.com/office/drawing/2014/main" id="{855BF85B-2B5A-E74C-837D-DF8E118F40EB}"/>
              </a:ext>
            </a:extLst>
          </p:cNvPr>
          <p:cNvSpPr txBox="1"/>
          <p:nvPr/>
        </p:nvSpPr>
        <p:spPr>
          <a:xfrm>
            <a:off x="15930049" y="1496024"/>
            <a:ext cx="753731" cy="207749"/>
          </a:xfrm>
          <a:prstGeom prst="rect">
            <a:avLst/>
          </a:prstGeom>
          <a:noFill/>
        </p:spPr>
        <p:txBody>
          <a:bodyPr wrap="none" rtlCol="0">
            <a:spAutoFit/>
          </a:bodyPr>
          <a:lstStyle/>
          <a:p>
            <a:pPr algn="ctr"/>
            <a:r>
              <a:rPr lang="en-US" sz="750" dirty="0">
                <a:latin typeface="Avenir Next LT Pro Light" panose="020B0304020202020204" pitchFamily="34" charset="77"/>
              </a:rPr>
              <a:t>Leaderboard</a:t>
            </a:r>
          </a:p>
        </p:txBody>
      </p:sp>
      <p:sp>
        <p:nvSpPr>
          <p:cNvPr id="83" name="TextBox 82">
            <a:extLst>
              <a:ext uri="{FF2B5EF4-FFF2-40B4-BE49-F238E27FC236}">
                <a16:creationId xmlns:a16="http://schemas.microsoft.com/office/drawing/2014/main" id="{E9D665D1-B328-2BA2-EC54-41D031EA2153}"/>
              </a:ext>
            </a:extLst>
          </p:cNvPr>
          <p:cNvSpPr txBox="1"/>
          <p:nvPr/>
        </p:nvSpPr>
        <p:spPr>
          <a:xfrm>
            <a:off x="15183434" y="3972072"/>
            <a:ext cx="478016" cy="215444"/>
          </a:xfrm>
          <a:prstGeom prst="rect">
            <a:avLst/>
          </a:prstGeom>
          <a:noFill/>
        </p:spPr>
        <p:txBody>
          <a:bodyPr wrap="none" rtlCol="0">
            <a:spAutoFit/>
          </a:bodyPr>
          <a:lstStyle/>
          <a:p>
            <a:pPr algn="ctr"/>
            <a:r>
              <a:rPr lang="en-US" sz="750" dirty="0">
                <a:latin typeface="Avenir Next LT Pro Light" panose="020B0304020202020204" pitchFamily="34" charset="77"/>
              </a:rPr>
              <a:t>Tablet</a:t>
            </a:r>
          </a:p>
        </p:txBody>
      </p:sp>
      <p:sp>
        <p:nvSpPr>
          <p:cNvPr id="86" name="TextBox 85">
            <a:extLst>
              <a:ext uri="{FF2B5EF4-FFF2-40B4-BE49-F238E27FC236}">
                <a16:creationId xmlns:a16="http://schemas.microsoft.com/office/drawing/2014/main" id="{6A909ABA-2434-4396-4FA2-48B36BCA6D78}"/>
              </a:ext>
            </a:extLst>
          </p:cNvPr>
          <p:cNvSpPr txBox="1"/>
          <p:nvPr/>
        </p:nvSpPr>
        <p:spPr>
          <a:xfrm>
            <a:off x="15995772" y="3611605"/>
            <a:ext cx="622285" cy="323165"/>
          </a:xfrm>
          <a:prstGeom prst="rect">
            <a:avLst/>
          </a:prstGeom>
          <a:noFill/>
        </p:spPr>
        <p:txBody>
          <a:bodyPr wrap="none" rtlCol="0">
            <a:spAutoFit/>
          </a:bodyPr>
          <a:lstStyle/>
          <a:p>
            <a:pPr algn="ctr"/>
            <a:r>
              <a:rPr lang="en-US" sz="750" dirty="0">
                <a:latin typeface="Avenir Next LT Pro Light" panose="020B0304020202020204" pitchFamily="34" charset="77"/>
              </a:rPr>
              <a:t>Medium</a:t>
            </a:r>
            <a:br>
              <a:rPr lang="en-US" sz="750" dirty="0">
                <a:latin typeface="Avenir Next LT Pro Light" panose="020B0304020202020204" pitchFamily="34" charset="77"/>
              </a:rPr>
            </a:br>
            <a:r>
              <a:rPr lang="en-US" sz="750" dirty="0">
                <a:latin typeface="Avenir Next LT Pro Light" panose="020B0304020202020204" pitchFamily="34" charset="77"/>
              </a:rPr>
              <a:t>Rectangle</a:t>
            </a:r>
          </a:p>
        </p:txBody>
      </p:sp>
      <p:sp>
        <p:nvSpPr>
          <p:cNvPr id="87" name="TextBox 86">
            <a:extLst>
              <a:ext uri="{FF2B5EF4-FFF2-40B4-BE49-F238E27FC236}">
                <a16:creationId xmlns:a16="http://schemas.microsoft.com/office/drawing/2014/main" id="{BBACE42C-2F8A-22D1-B094-386F698AFC41}"/>
              </a:ext>
            </a:extLst>
          </p:cNvPr>
          <p:cNvSpPr txBox="1"/>
          <p:nvPr/>
        </p:nvSpPr>
        <p:spPr>
          <a:xfrm>
            <a:off x="15966116" y="4602940"/>
            <a:ext cx="681597" cy="207749"/>
          </a:xfrm>
          <a:prstGeom prst="rect">
            <a:avLst/>
          </a:prstGeom>
          <a:noFill/>
        </p:spPr>
        <p:txBody>
          <a:bodyPr wrap="none" rtlCol="0">
            <a:spAutoFit/>
          </a:bodyPr>
          <a:lstStyle/>
          <a:p>
            <a:pPr algn="ctr"/>
            <a:r>
              <a:rPr lang="en-US" sz="750" dirty="0">
                <a:latin typeface="Avenir Next LT Pro Light" panose="020B0304020202020204" pitchFamily="34" charset="77"/>
              </a:rPr>
              <a:t>Promo Unit</a:t>
            </a:r>
          </a:p>
        </p:txBody>
      </p:sp>
      <p:sp>
        <p:nvSpPr>
          <p:cNvPr id="90" name="TextBox 89">
            <a:extLst>
              <a:ext uri="{FF2B5EF4-FFF2-40B4-BE49-F238E27FC236}">
                <a16:creationId xmlns:a16="http://schemas.microsoft.com/office/drawing/2014/main" id="{6D4B9E8B-8725-2AF3-1927-983F030AAF93}"/>
              </a:ext>
            </a:extLst>
          </p:cNvPr>
          <p:cNvSpPr txBox="1"/>
          <p:nvPr/>
        </p:nvSpPr>
        <p:spPr>
          <a:xfrm>
            <a:off x="16008960" y="662275"/>
            <a:ext cx="595757" cy="346557"/>
          </a:xfrm>
          <a:prstGeom prst="rect">
            <a:avLst/>
          </a:prstGeom>
          <a:noFill/>
        </p:spPr>
        <p:txBody>
          <a:bodyPr wrap="none" rtlCol="0">
            <a:spAutoFit/>
          </a:bodyPr>
          <a:lstStyle/>
          <a:p>
            <a:pPr algn="ctr"/>
            <a:r>
              <a:rPr lang="en-US" sz="1000" b="1" dirty="0">
                <a:solidFill>
                  <a:schemeClr val="bg1"/>
                </a:solidFill>
                <a:latin typeface="Avenir Next LT Pro" panose="020B0504020202020204" pitchFamily="34" charset="77"/>
              </a:rPr>
              <a:t>Ad Unit </a:t>
            </a:r>
            <a:br>
              <a:rPr lang="en-US" sz="1000" b="1" dirty="0">
                <a:solidFill>
                  <a:schemeClr val="bg1"/>
                </a:solidFill>
                <a:latin typeface="Avenir Next LT Pro" panose="020B0504020202020204" pitchFamily="34" charset="77"/>
              </a:rPr>
            </a:br>
            <a:r>
              <a:rPr lang="en-US" sz="1000" b="1" dirty="0">
                <a:solidFill>
                  <a:schemeClr val="bg1"/>
                </a:solidFill>
                <a:latin typeface="Avenir Next LT Pro" panose="020B0504020202020204" pitchFamily="34" charset="77"/>
              </a:rPr>
              <a:t>Name</a:t>
            </a:r>
          </a:p>
        </p:txBody>
      </p:sp>
      <p:sp>
        <p:nvSpPr>
          <p:cNvPr id="91" name="TextBox 90">
            <a:extLst>
              <a:ext uri="{FF2B5EF4-FFF2-40B4-BE49-F238E27FC236}">
                <a16:creationId xmlns:a16="http://schemas.microsoft.com/office/drawing/2014/main" id="{A829EA2B-B3F2-B45E-CD82-FB2C3EE7ECD5}"/>
              </a:ext>
            </a:extLst>
          </p:cNvPr>
          <p:cNvSpPr txBox="1"/>
          <p:nvPr/>
        </p:nvSpPr>
        <p:spPr>
          <a:xfrm>
            <a:off x="16836997" y="657616"/>
            <a:ext cx="796106" cy="319898"/>
          </a:xfrm>
          <a:prstGeom prst="rect">
            <a:avLst/>
          </a:prstGeom>
          <a:noFill/>
        </p:spPr>
        <p:txBody>
          <a:bodyPr wrap="none" rtlCol="0">
            <a:spAutoFit/>
          </a:bodyPr>
          <a:lstStyle/>
          <a:p>
            <a:pPr algn="ctr"/>
            <a:r>
              <a:rPr lang="en-US" sz="1000" b="1" dirty="0">
                <a:solidFill>
                  <a:schemeClr val="bg1"/>
                </a:solidFill>
                <a:latin typeface="Avenir Next LT Pro" panose="020B0504020202020204" pitchFamily="34" charset="77"/>
              </a:rPr>
              <a:t>Dimensions</a:t>
            </a:r>
          </a:p>
          <a:p>
            <a:pPr algn="ctr"/>
            <a:r>
              <a:rPr lang="en-US" sz="800" dirty="0">
                <a:solidFill>
                  <a:schemeClr val="bg1"/>
                </a:solidFill>
                <a:latin typeface="Avenir Next LT Pro" panose="020B0504020202020204" pitchFamily="34" charset="77"/>
              </a:rPr>
              <a:t>(</a:t>
            </a:r>
            <a:r>
              <a:rPr lang="en-US" sz="800" dirty="0" err="1">
                <a:solidFill>
                  <a:schemeClr val="bg1"/>
                </a:solidFill>
                <a:latin typeface="Avenir Next LT Pro" panose="020B0504020202020204" pitchFamily="34" charset="77"/>
              </a:rPr>
              <a:t>WxH</a:t>
            </a:r>
            <a:r>
              <a:rPr lang="en-US" sz="800" dirty="0">
                <a:solidFill>
                  <a:schemeClr val="bg1"/>
                </a:solidFill>
                <a:latin typeface="Avenir Next LT Pro" panose="020B0504020202020204" pitchFamily="34" charset="77"/>
              </a:rPr>
              <a:t> in pixels)</a:t>
            </a:r>
          </a:p>
        </p:txBody>
      </p:sp>
      <p:sp>
        <p:nvSpPr>
          <p:cNvPr id="92" name="TextBox 91">
            <a:extLst>
              <a:ext uri="{FF2B5EF4-FFF2-40B4-BE49-F238E27FC236}">
                <a16:creationId xmlns:a16="http://schemas.microsoft.com/office/drawing/2014/main" id="{D37B309A-8CAE-0972-AADA-7C0AF66FBF29}"/>
              </a:ext>
            </a:extLst>
          </p:cNvPr>
          <p:cNvSpPr txBox="1"/>
          <p:nvPr/>
        </p:nvSpPr>
        <p:spPr>
          <a:xfrm>
            <a:off x="17770563" y="780704"/>
            <a:ext cx="502061" cy="323165"/>
          </a:xfrm>
          <a:prstGeom prst="rect">
            <a:avLst/>
          </a:prstGeom>
          <a:noFill/>
        </p:spPr>
        <p:txBody>
          <a:bodyPr wrap="none" rtlCol="0">
            <a:spAutoFit/>
          </a:bodyPr>
          <a:lstStyle/>
          <a:p>
            <a:pPr algn="ctr"/>
            <a:r>
              <a:rPr lang="en-US" sz="750" b="1" dirty="0">
                <a:solidFill>
                  <a:schemeClr val="bg1"/>
                </a:solidFill>
                <a:latin typeface="Avenir Next LT Pro" panose="020B0504020202020204" pitchFamily="34" charset="77"/>
              </a:rPr>
              <a:t>Image </a:t>
            </a:r>
            <a:br>
              <a:rPr lang="en-US" sz="750" b="1" dirty="0">
                <a:solidFill>
                  <a:schemeClr val="bg1"/>
                </a:solidFill>
                <a:latin typeface="Avenir Next LT Pro" panose="020B0504020202020204" pitchFamily="34" charset="77"/>
              </a:rPr>
            </a:br>
            <a:r>
              <a:rPr lang="en-US" sz="750" b="1" dirty="0">
                <a:solidFill>
                  <a:schemeClr val="bg1"/>
                </a:solidFill>
                <a:latin typeface="Avenir Next LT Pro" panose="020B0504020202020204" pitchFamily="34" charset="77"/>
              </a:rPr>
              <a:t>File</a:t>
            </a:r>
          </a:p>
        </p:txBody>
      </p:sp>
      <p:sp>
        <p:nvSpPr>
          <p:cNvPr id="97" name="TextBox 96">
            <a:extLst>
              <a:ext uri="{FF2B5EF4-FFF2-40B4-BE49-F238E27FC236}">
                <a16:creationId xmlns:a16="http://schemas.microsoft.com/office/drawing/2014/main" id="{4839D5C0-53DC-8CC7-4837-BDC96F823ED6}"/>
              </a:ext>
            </a:extLst>
          </p:cNvPr>
          <p:cNvSpPr txBox="1"/>
          <p:nvPr/>
        </p:nvSpPr>
        <p:spPr>
          <a:xfrm>
            <a:off x="18448355" y="742249"/>
            <a:ext cx="491409" cy="186608"/>
          </a:xfrm>
          <a:prstGeom prst="rect">
            <a:avLst/>
          </a:prstGeom>
          <a:noFill/>
        </p:spPr>
        <p:txBody>
          <a:bodyPr wrap="none" rtlCol="0">
            <a:spAutoFit/>
          </a:bodyPr>
          <a:lstStyle/>
          <a:p>
            <a:pPr algn="ctr"/>
            <a:r>
              <a:rPr lang="en-US" sz="800" b="1" dirty="0">
                <a:solidFill>
                  <a:schemeClr val="bg1"/>
                </a:solidFill>
                <a:latin typeface="Avenir Next LT Pro" panose="020B0504020202020204" pitchFamily="34" charset="77"/>
              </a:rPr>
              <a:t>HTML 5</a:t>
            </a:r>
          </a:p>
        </p:txBody>
      </p:sp>
      <p:sp>
        <p:nvSpPr>
          <p:cNvPr id="102" name="TextBox 101">
            <a:extLst>
              <a:ext uri="{FF2B5EF4-FFF2-40B4-BE49-F238E27FC236}">
                <a16:creationId xmlns:a16="http://schemas.microsoft.com/office/drawing/2014/main" id="{E4985277-0D3C-3A0C-CE31-904F5BD1B9A2}"/>
              </a:ext>
            </a:extLst>
          </p:cNvPr>
          <p:cNvSpPr txBox="1"/>
          <p:nvPr/>
        </p:nvSpPr>
        <p:spPr>
          <a:xfrm>
            <a:off x="20681557" y="654661"/>
            <a:ext cx="623582" cy="346557"/>
          </a:xfrm>
          <a:prstGeom prst="rect">
            <a:avLst/>
          </a:prstGeom>
          <a:noFill/>
        </p:spPr>
        <p:txBody>
          <a:bodyPr wrap="none" rtlCol="0">
            <a:spAutoFit/>
          </a:bodyPr>
          <a:lstStyle/>
          <a:p>
            <a:pPr algn="ctr"/>
            <a:r>
              <a:rPr lang="en-US" sz="1000" b="1" dirty="0">
                <a:solidFill>
                  <a:schemeClr val="bg1"/>
                </a:solidFill>
                <a:latin typeface="Avenir Next LT Pro" panose="020B0504020202020204" pitchFamily="34" charset="77"/>
              </a:rPr>
              <a:t>Image </a:t>
            </a:r>
            <a:br>
              <a:rPr lang="en-US" sz="1000" b="1" dirty="0">
                <a:solidFill>
                  <a:schemeClr val="bg1"/>
                </a:solidFill>
                <a:latin typeface="Avenir Next LT Pro" panose="020B0504020202020204" pitchFamily="34" charset="77"/>
              </a:rPr>
            </a:br>
            <a:r>
              <a:rPr lang="en-US" sz="1000" b="1" dirty="0">
                <a:solidFill>
                  <a:schemeClr val="bg1"/>
                </a:solidFill>
                <a:latin typeface="Avenir Next LT Pro" panose="020B0504020202020204" pitchFamily="34" charset="77"/>
              </a:rPr>
              <a:t>Rotation</a:t>
            </a:r>
          </a:p>
        </p:txBody>
      </p:sp>
      <p:sp>
        <p:nvSpPr>
          <p:cNvPr id="107" name="TextBox 106">
            <a:extLst>
              <a:ext uri="{FF2B5EF4-FFF2-40B4-BE49-F238E27FC236}">
                <a16:creationId xmlns:a16="http://schemas.microsoft.com/office/drawing/2014/main" id="{FCF7DE22-A7DD-3B01-7732-7F1FBBD66DF1}"/>
              </a:ext>
            </a:extLst>
          </p:cNvPr>
          <p:cNvSpPr txBox="1"/>
          <p:nvPr/>
        </p:nvSpPr>
        <p:spPr>
          <a:xfrm>
            <a:off x="19994089" y="674656"/>
            <a:ext cx="442713" cy="306569"/>
          </a:xfrm>
          <a:prstGeom prst="rect">
            <a:avLst/>
          </a:prstGeom>
          <a:noFill/>
        </p:spPr>
        <p:txBody>
          <a:bodyPr wrap="none" rtlCol="0">
            <a:spAutoFit/>
          </a:bodyPr>
          <a:lstStyle/>
          <a:p>
            <a:pPr algn="ctr">
              <a:lnSpc>
                <a:spcPct val="85000"/>
              </a:lnSpc>
              <a:spcBef>
                <a:spcPts val="600"/>
              </a:spcBef>
            </a:pPr>
            <a:r>
              <a:rPr lang="en-US" sz="1000" b="1" dirty="0">
                <a:solidFill>
                  <a:schemeClr val="bg1"/>
                </a:solidFill>
                <a:latin typeface="Avenir Next LT Pro" panose="020B0504020202020204" pitchFamily="34" charset="77"/>
              </a:rPr>
              <a:t>3</a:t>
            </a:r>
            <a:r>
              <a:rPr lang="en-US" sz="1000" b="1" baseline="30000" dirty="0">
                <a:solidFill>
                  <a:schemeClr val="bg1"/>
                </a:solidFill>
                <a:latin typeface="Avenir Next LT Pro" panose="020B0504020202020204" pitchFamily="34" charset="77"/>
              </a:rPr>
              <a:t>rd</a:t>
            </a:r>
            <a:br>
              <a:rPr lang="en-US" sz="1000" b="1" dirty="0">
                <a:solidFill>
                  <a:schemeClr val="bg1"/>
                </a:solidFill>
                <a:latin typeface="Avenir Next LT Pro" panose="020B0504020202020204" pitchFamily="34" charset="77"/>
              </a:rPr>
            </a:br>
            <a:r>
              <a:rPr lang="en-US" sz="1000" b="1" dirty="0">
                <a:solidFill>
                  <a:schemeClr val="bg1"/>
                </a:solidFill>
                <a:latin typeface="Avenir Next LT Pro" panose="020B0504020202020204" pitchFamily="34" charset="77"/>
              </a:rPr>
              <a:t>Party</a:t>
            </a:r>
          </a:p>
        </p:txBody>
      </p:sp>
      <p:sp>
        <p:nvSpPr>
          <p:cNvPr id="108" name="TextBox 107">
            <a:extLst>
              <a:ext uri="{FF2B5EF4-FFF2-40B4-BE49-F238E27FC236}">
                <a16:creationId xmlns:a16="http://schemas.microsoft.com/office/drawing/2014/main" id="{B6FEC176-6EB6-AF6D-38F7-3F0B0424F896}"/>
              </a:ext>
            </a:extLst>
          </p:cNvPr>
          <p:cNvSpPr txBox="1"/>
          <p:nvPr/>
        </p:nvSpPr>
        <p:spPr>
          <a:xfrm>
            <a:off x="19122066" y="690256"/>
            <a:ext cx="722366" cy="213265"/>
          </a:xfrm>
          <a:prstGeom prst="rect">
            <a:avLst/>
          </a:prstGeom>
          <a:noFill/>
        </p:spPr>
        <p:txBody>
          <a:bodyPr wrap="none" rtlCol="0">
            <a:spAutoFit/>
          </a:bodyPr>
          <a:lstStyle/>
          <a:p>
            <a:pPr algn="ctr"/>
            <a:r>
              <a:rPr lang="en-US" sz="1000" b="1" dirty="0">
                <a:solidFill>
                  <a:schemeClr val="bg1"/>
                </a:solidFill>
                <a:latin typeface="Avenir Next LT Pro" panose="020B0504020202020204" pitchFamily="34" charset="77"/>
              </a:rPr>
              <a:t>Animation</a:t>
            </a:r>
          </a:p>
        </p:txBody>
      </p:sp>
      <p:sp>
        <p:nvSpPr>
          <p:cNvPr id="109" name="TextBox 108">
            <a:extLst>
              <a:ext uri="{FF2B5EF4-FFF2-40B4-BE49-F238E27FC236}">
                <a16:creationId xmlns:a16="http://schemas.microsoft.com/office/drawing/2014/main" id="{ECC80FAB-8AAD-AF1F-9F42-587AF2ADE613}"/>
              </a:ext>
            </a:extLst>
          </p:cNvPr>
          <p:cNvSpPr txBox="1"/>
          <p:nvPr/>
        </p:nvSpPr>
        <p:spPr>
          <a:xfrm>
            <a:off x="16953194" y="1182751"/>
            <a:ext cx="607860" cy="207749"/>
          </a:xfrm>
          <a:prstGeom prst="rect">
            <a:avLst/>
          </a:prstGeom>
          <a:noFill/>
        </p:spPr>
        <p:txBody>
          <a:bodyPr wrap="none" rtlCol="0">
            <a:spAutoFit/>
          </a:bodyPr>
          <a:lstStyle/>
          <a:p>
            <a:pPr algn="ctr"/>
            <a:r>
              <a:rPr lang="en-US" sz="750" dirty="0">
                <a:latin typeface="Avenir Next LT Pro Light" panose="020B0304020202020204" pitchFamily="34" charset="77"/>
              </a:rPr>
              <a:t>970x66px</a:t>
            </a:r>
          </a:p>
        </p:txBody>
      </p:sp>
      <p:sp>
        <p:nvSpPr>
          <p:cNvPr id="110" name="TextBox 109">
            <a:extLst>
              <a:ext uri="{FF2B5EF4-FFF2-40B4-BE49-F238E27FC236}">
                <a16:creationId xmlns:a16="http://schemas.microsoft.com/office/drawing/2014/main" id="{5EB8F5F1-21E8-4440-4E82-B0CA7CF46B95}"/>
              </a:ext>
            </a:extLst>
          </p:cNvPr>
          <p:cNvSpPr txBox="1"/>
          <p:nvPr/>
        </p:nvSpPr>
        <p:spPr>
          <a:xfrm>
            <a:off x="16953195" y="1487360"/>
            <a:ext cx="607859" cy="207749"/>
          </a:xfrm>
          <a:prstGeom prst="rect">
            <a:avLst/>
          </a:prstGeom>
          <a:noFill/>
        </p:spPr>
        <p:txBody>
          <a:bodyPr wrap="none" rtlCol="0">
            <a:spAutoFit/>
          </a:bodyPr>
          <a:lstStyle/>
          <a:p>
            <a:pPr algn="ctr"/>
            <a:r>
              <a:rPr lang="en-US" sz="750" dirty="0">
                <a:latin typeface="Avenir Next LT Pro Light" panose="020B0304020202020204" pitchFamily="34" charset="77"/>
              </a:rPr>
              <a:t>728x90px</a:t>
            </a:r>
          </a:p>
        </p:txBody>
      </p:sp>
      <p:sp>
        <p:nvSpPr>
          <p:cNvPr id="111" name="TextBox 110">
            <a:extLst>
              <a:ext uri="{FF2B5EF4-FFF2-40B4-BE49-F238E27FC236}">
                <a16:creationId xmlns:a16="http://schemas.microsoft.com/office/drawing/2014/main" id="{560D5E42-51D3-CB76-87DA-48C0EAABB201}"/>
              </a:ext>
            </a:extLst>
          </p:cNvPr>
          <p:cNvSpPr txBox="1"/>
          <p:nvPr/>
        </p:nvSpPr>
        <p:spPr>
          <a:xfrm>
            <a:off x="16953194" y="3054375"/>
            <a:ext cx="607860" cy="207749"/>
          </a:xfrm>
          <a:prstGeom prst="rect">
            <a:avLst/>
          </a:prstGeom>
          <a:noFill/>
        </p:spPr>
        <p:txBody>
          <a:bodyPr wrap="none" rtlCol="0">
            <a:spAutoFit/>
          </a:bodyPr>
          <a:lstStyle/>
          <a:p>
            <a:pPr algn="ctr"/>
            <a:r>
              <a:rPr lang="en-US" sz="750" dirty="0">
                <a:latin typeface="Avenir Next LT Pro Light" panose="020B0304020202020204" pitchFamily="34" charset="77"/>
              </a:rPr>
              <a:t>320x50px</a:t>
            </a:r>
          </a:p>
        </p:txBody>
      </p:sp>
      <p:sp>
        <p:nvSpPr>
          <p:cNvPr id="112" name="TextBox 111">
            <a:extLst>
              <a:ext uri="{FF2B5EF4-FFF2-40B4-BE49-F238E27FC236}">
                <a16:creationId xmlns:a16="http://schemas.microsoft.com/office/drawing/2014/main" id="{3146186D-8A29-862B-DAC8-8E7FA5C8A4E3}"/>
              </a:ext>
            </a:extLst>
          </p:cNvPr>
          <p:cNvSpPr txBox="1"/>
          <p:nvPr/>
        </p:nvSpPr>
        <p:spPr>
          <a:xfrm>
            <a:off x="16953194" y="3361236"/>
            <a:ext cx="607860" cy="207749"/>
          </a:xfrm>
          <a:prstGeom prst="rect">
            <a:avLst/>
          </a:prstGeom>
          <a:noFill/>
        </p:spPr>
        <p:txBody>
          <a:bodyPr wrap="none" rtlCol="0">
            <a:spAutoFit/>
          </a:bodyPr>
          <a:lstStyle/>
          <a:p>
            <a:pPr algn="ctr"/>
            <a:r>
              <a:rPr lang="en-US" sz="750" dirty="0">
                <a:latin typeface="Avenir Next LT Pro Light" panose="020B0304020202020204" pitchFamily="34" charset="77"/>
              </a:rPr>
              <a:t>300x50px</a:t>
            </a:r>
          </a:p>
        </p:txBody>
      </p:sp>
      <p:sp>
        <p:nvSpPr>
          <p:cNvPr id="113" name="TextBox 112">
            <a:extLst>
              <a:ext uri="{FF2B5EF4-FFF2-40B4-BE49-F238E27FC236}">
                <a16:creationId xmlns:a16="http://schemas.microsoft.com/office/drawing/2014/main" id="{10E86B6C-CBBA-8E0A-9BAA-058ABC065A01}"/>
              </a:ext>
            </a:extLst>
          </p:cNvPr>
          <p:cNvSpPr txBox="1"/>
          <p:nvPr/>
        </p:nvSpPr>
        <p:spPr>
          <a:xfrm>
            <a:off x="16925944" y="3681314"/>
            <a:ext cx="662361" cy="207749"/>
          </a:xfrm>
          <a:prstGeom prst="rect">
            <a:avLst/>
          </a:prstGeom>
          <a:noFill/>
        </p:spPr>
        <p:txBody>
          <a:bodyPr wrap="none" rtlCol="0">
            <a:spAutoFit/>
          </a:bodyPr>
          <a:lstStyle/>
          <a:p>
            <a:pPr algn="ctr"/>
            <a:r>
              <a:rPr lang="en-US" sz="750" dirty="0">
                <a:latin typeface="Avenir Next LT Pro Light" panose="020B0304020202020204" pitchFamily="34" charset="77"/>
              </a:rPr>
              <a:t>300x250px</a:t>
            </a:r>
          </a:p>
        </p:txBody>
      </p:sp>
      <p:sp>
        <p:nvSpPr>
          <p:cNvPr id="114" name="TextBox 113">
            <a:extLst>
              <a:ext uri="{FF2B5EF4-FFF2-40B4-BE49-F238E27FC236}">
                <a16:creationId xmlns:a16="http://schemas.microsoft.com/office/drawing/2014/main" id="{9E78108E-A19B-4130-BFEB-D85F84929046}"/>
              </a:ext>
            </a:extLst>
          </p:cNvPr>
          <p:cNvSpPr txBox="1"/>
          <p:nvPr/>
        </p:nvSpPr>
        <p:spPr>
          <a:xfrm>
            <a:off x="16925944" y="4297170"/>
            <a:ext cx="662361" cy="207749"/>
          </a:xfrm>
          <a:prstGeom prst="rect">
            <a:avLst/>
          </a:prstGeom>
          <a:noFill/>
        </p:spPr>
        <p:txBody>
          <a:bodyPr wrap="none" rtlCol="0">
            <a:spAutoFit/>
          </a:bodyPr>
          <a:lstStyle/>
          <a:p>
            <a:pPr algn="ctr"/>
            <a:r>
              <a:rPr lang="en-US" sz="750" dirty="0">
                <a:latin typeface="Avenir Next LT Pro Light" panose="020B0304020202020204" pitchFamily="34" charset="77"/>
              </a:rPr>
              <a:t>1024x90px</a:t>
            </a:r>
          </a:p>
        </p:txBody>
      </p:sp>
      <p:sp>
        <p:nvSpPr>
          <p:cNvPr id="115" name="TextBox 114">
            <a:extLst>
              <a:ext uri="{FF2B5EF4-FFF2-40B4-BE49-F238E27FC236}">
                <a16:creationId xmlns:a16="http://schemas.microsoft.com/office/drawing/2014/main" id="{06AFBEA7-2840-D2ED-109A-8736E02BAB6A}"/>
              </a:ext>
            </a:extLst>
          </p:cNvPr>
          <p:cNvSpPr txBox="1"/>
          <p:nvPr/>
        </p:nvSpPr>
        <p:spPr>
          <a:xfrm>
            <a:off x="16953194" y="4919340"/>
            <a:ext cx="607860" cy="207749"/>
          </a:xfrm>
          <a:prstGeom prst="rect">
            <a:avLst/>
          </a:prstGeom>
          <a:noFill/>
        </p:spPr>
        <p:txBody>
          <a:bodyPr wrap="none" rtlCol="0">
            <a:spAutoFit/>
          </a:bodyPr>
          <a:lstStyle/>
          <a:p>
            <a:pPr algn="ctr"/>
            <a:r>
              <a:rPr lang="en-US" sz="750" dirty="0">
                <a:latin typeface="Avenir Next LT Pro Light" panose="020B0304020202020204" pitchFamily="34" charset="77"/>
              </a:rPr>
              <a:t>200x31px</a:t>
            </a:r>
          </a:p>
        </p:txBody>
      </p:sp>
      <p:sp>
        <p:nvSpPr>
          <p:cNvPr id="116" name="TextBox 115">
            <a:extLst>
              <a:ext uri="{FF2B5EF4-FFF2-40B4-BE49-F238E27FC236}">
                <a16:creationId xmlns:a16="http://schemas.microsoft.com/office/drawing/2014/main" id="{77D2A085-8DDF-88AA-6B01-1633BF3FA7CA}"/>
              </a:ext>
            </a:extLst>
          </p:cNvPr>
          <p:cNvSpPr txBox="1"/>
          <p:nvPr/>
        </p:nvSpPr>
        <p:spPr>
          <a:xfrm>
            <a:off x="16953194" y="4602940"/>
            <a:ext cx="607860" cy="207749"/>
          </a:xfrm>
          <a:prstGeom prst="rect">
            <a:avLst/>
          </a:prstGeom>
          <a:noFill/>
        </p:spPr>
        <p:txBody>
          <a:bodyPr wrap="none" rtlCol="0">
            <a:spAutoFit/>
          </a:bodyPr>
          <a:lstStyle/>
          <a:p>
            <a:pPr algn="ctr"/>
            <a:r>
              <a:rPr lang="en-US" sz="750" dirty="0">
                <a:latin typeface="Avenir Next LT Pro Light" panose="020B0304020202020204" pitchFamily="34" charset="77"/>
              </a:rPr>
              <a:t>120x60px</a:t>
            </a:r>
          </a:p>
        </p:txBody>
      </p:sp>
      <p:sp>
        <p:nvSpPr>
          <p:cNvPr id="123" name="TextBox 122">
            <a:extLst>
              <a:ext uri="{FF2B5EF4-FFF2-40B4-BE49-F238E27FC236}">
                <a16:creationId xmlns:a16="http://schemas.microsoft.com/office/drawing/2014/main" id="{09A89837-1CCA-BBCA-49C2-A13BA77656FA}"/>
              </a:ext>
            </a:extLst>
          </p:cNvPr>
          <p:cNvSpPr txBox="1"/>
          <p:nvPr/>
        </p:nvSpPr>
        <p:spPr>
          <a:xfrm>
            <a:off x="18328600" y="944145"/>
            <a:ext cx="323062" cy="159949"/>
          </a:xfrm>
          <a:prstGeom prst="rect">
            <a:avLst/>
          </a:prstGeom>
          <a:noFill/>
        </p:spPr>
        <p:txBody>
          <a:bodyPr wrap="none" rtlCol="0">
            <a:spAutoFit/>
          </a:bodyPr>
          <a:lstStyle/>
          <a:p>
            <a:pPr algn="ctr"/>
            <a:r>
              <a:rPr lang="en-US" sz="600" dirty="0">
                <a:solidFill>
                  <a:schemeClr val="bg1"/>
                </a:solidFill>
                <a:latin typeface="Avenir Next LT Pro Light" panose="020B0304020202020204" pitchFamily="34" charset="77"/>
              </a:rPr>
              <a:t>Initial</a:t>
            </a:r>
          </a:p>
        </p:txBody>
      </p:sp>
      <p:sp>
        <p:nvSpPr>
          <p:cNvPr id="124" name="TextBox 123">
            <a:extLst>
              <a:ext uri="{FF2B5EF4-FFF2-40B4-BE49-F238E27FC236}">
                <a16:creationId xmlns:a16="http://schemas.microsoft.com/office/drawing/2014/main" id="{48934B99-6E1D-74E3-6561-DDE55CBAC123}"/>
              </a:ext>
            </a:extLst>
          </p:cNvPr>
          <p:cNvSpPr txBox="1"/>
          <p:nvPr/>
        </p:nvSpPr>
        <p:spPr>
          <a:xfrm>
            <a:off x="18712353" y="944059"/>
            <a:ext cx="331409" cy="159949"/>
          </a:xfrm>
          <a:prstGeom prst="rect">
            <a:avLst/>
          </a:prstGeom>
          <a:noFill/>
        </p:spPr>
        <p:txBody>
          <a:bodyPr wrap="none" rtlCol="0">
            <a:spAutoFit/>
          </a:bodyPr>
          <a:lstStyle/>
          <a:p>
            <a:pPr algn="ctr"/>
            <a:r>
              <a:rPr lang="en-US" sz="600" dirty="0">
                <a:solidFill>
                  <a:schemeClr val="bg1"/>
                </a:solidFill>
                <a:latin typeface="Avenir Next LT Pro Light" panose="020B0304020202020204" pitchFamily="34" charset="77"/>
              </a:rPr>
              <a:t>Polite</a:t>
            </a:r>
          </a:p>
        </p:txBody>
      </p:sp>
      <p:cxnSp>
        <p:nvCxnSpPr>
          <p:cNvPr id="157" name="Straight Connector 156">
            <a:extLst>
              <a:ext uri="{FF2B5EF4-FFF2-40B4-BE49-F238E27FC236}">
                <a16:creationId xmlns:a16="http://schemas.microsoft.com/office/drawing/2014/main" id="{CD78F831-AB8A-E6E7-B839-BAC8F7E279F0}"/>
              </a:ext>
            </a:extLst>
          </p:cNvPr>
          <p:cNvCxnSpPr/>
          <p:nvPr/>
        </p:nvCxnSpPr>
        <p:spPr>
          <a:xfrm>
            <a:off x="18299785" y="928857"/>
            <a:ext cx="7703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3E50B1DB-9B07-2867-A813-BD9BDC4AA6A8}"/>
              </a:ext>
            </a:extLst>
          </p:cNvPr>
          <p:cNvSpPr txBox="1"/>
          <p:nvPr/>
        </p:nvSpPr>
        <p:spPr>
          <a:xfrm>
            <a:off x="17817987" y="1182751"/>
            <a:ext cx="413896" cy="207749"/>
          </a:xfrm>
          <a:prstGeom prst="rect">
            <a:avLst/>
          </a:prstGeom>
          <a:noFill/>
        </p:spPr>
        <p:txBody>
          <a:bodyPr wrap="none" rtlCol="0">
            <a:spAutoFit/>
          </a:bodyPr>
          <a:lstStyle/>
          <a:p>
            <a:pPr algn="ctr"/>
            <a:r>
              <a:rPr lang="en-US" sz="750" dirty="0">
                <a:latin typeface="Avenir Next LT Pro Light" panose="020B0304020202020204" pitchFamily="34" charset="77"/>
              </a:rPr>
              <a:t>50KB</a:t>
            </a:r>
          </a:p>
        </p:txBody>
      </p:sp>
      <p:sp>
        <p:nvSpPr>
          <p:cNvPr id="170" name="TextBox 169">
            <a:extLst>
              <a:ext uri="{FF2B5EF4-FFF2-40B4-BE49-F238E27FC236}">
                <a16:creationId xmlns:a16="http://schemas.microsoft.com/office/drawing/2014/main" id="{34361FAA-CC8A-0BA0-B9EF-D991F4BD6DB5}"/>
              </a:ext>
            </a:extLst>
          </p:cNvPr>
          <p:cNvSpPr txBox="1"/>
          <p:nvPr/>
        </p:nvSpPr>
        <p:spPr>
          <a:xfrm>
            <a:off x="17817987" y="1510442"/>
            <a:ext cx="413896" cy="207749"/>
          </a:xfrm>
          <a:prstGeom prst="rect">
            <a:avLst/>
          </a:prstGeom>
          <a:noFill/>
        </p:spPr>
        <p:txBody>
          <a:bodyPr wrap="none" rtlCol="0">
            <a:spAutoFit/>
          </a:bodyPr>
          <a:lstStyle/>
          <a:p>
            <a:pPr algn="ctr"/>
            <a:r>
              <a:rPr lang="en-US" sz="750" dirty="0">
                <a:latin typeface="Avenir Next LT Pro Light" panose="020B0304020202020204" pitchFamily="34" charset="77"/>
              </a:rPr>
              <a:t>50KB</a:t>
            </a:r>
          </a:p>
        </p:txBody>
      </p:sp>
      <p:sp>
        <p:nvSpPr>
          <p:cNvPr id="176" name="TextBox 175">
            <a:extLst>
              <a:ext uri="{FF2B5EF4-FFF2-40B4-BE49-F238E27FC236}">
                <a16:creationId xmlns:a16="http://schemas.microsoft.com/office/drawing/2014/main" id="{7814CC92-0560-1FE2-4323-A3764FEE7512}"/>
              </a:ext>
            </a:extLst>
          </p:cNvPr>
          <p:cNvSpPr txBox="1"/>
          <p:nvPr/>
        </p:nvSpPr>
        <p:spPr>
          <a:xfrm>
            <a:off x="17809971" y="3054375"/>
            <a:ext cx="429926" cy="215444"/>
          </a:xfrm>
          <a:prstGeom prst="rect">
            <a:avLst/>
          </a:prstGeom>
          <a:noFill/>
        </p:spPr>
        <p:txBody>
          <a:bodyPr wrap="none" rtlCol="0">
            <a:spAutoFit/>
          </a:bodyPr>
          <a:lstStyle/>
          <a:p>
            <a:pPr algn="ctr"/>
            <a:r>
              <a:rPr lang="en-US" sz="750" dirty="0">
                <a:latin typeface="Avenir Next LT Pro Light" panose="020B0304020202020204" pitchFamily="34" charset="77"/>
              </a:rPr>
              <a:t>15KB</a:t>
            </a:r>
          </a:p>
        </p:txBody>
      </p:sp>
      <p:sp>
        <p:nvSpPr>
          <p:cNvPr id="177" name="TextBox 176">
            <a:extLst>
              <a:ext uri="{FF2B5EF4-FFF2-40B4-BE49-F238E27FC236}">
                <a16:creationId xmlns:a16="http://schemas.microsoft.com/office/drawing/2014/main" id="{0B9594FC-F963-529B-DE14-A37AB665F506}"/>
              </a:ext>
            </a:extLst>
          </p:cNvPr>
          <p:cNvSpPr txBox="1"/>
          <p:nvPr/>
        </p:nvSpPr>
        <p:spPr>
          <a:xfrm>
            <a:off x="17809971" y="3375484"/>
            <a:ext cx="429926" cy="215444"/>
          </a:xfrm>
          <a:prstGeom prst="rect">
            <a:avLst/>
          </a:prstGeom>
          <a:noFill/>
        </p:spPr>
        <p:txBody>
          <a:bodyPr wrap="none" rtlCol="0">
            <a:spAutoFit/>
          </a:bodyPr>
          <a:lstStyle/>
          <a:p>
            <a:pPr algn="ctr"/>
            <a:r>
              <a:rPr lang="en-US" sz="750" dirty="0">
                <a:latin typeface="Avenir Next LT Pro Light" panose="020B0304020202020204" pitchFamily="34" charset="77"/>
              </a:rPr>
              <a:t>15KB</a:t>
            </a:r>
          </a:p>
        </p:txBody>
      </p:sp>
      <p:sp>
        <p:nvSpPr>
          <p:cNvPr id="178" name="TextBox 177">
            <a:extLst>
              <a:ext uri="{FF2B5EF4-FFF2-40B4-BE49-F238E27FC236}">
                <a16:creationId xmlns:a16="http://schemas.microsoft.com/office/drawing/2014/main" id="{8F83BC21-5198-BD86-5E66-241E147F5995}"/>
              </a:ext>
            </a:extLst>
          </p:cNvPr>
          <p:cNvSpPr txBox="1"/>
          <p:nvPr/>
        </p:nvSpPr>
        <p:spPr>
          <a:xfrm>
            <a:off x="17817987" y="3657129"/>
            <a:ext cx="413896" cy="207749"/>
          </a:xfrm>
          <a:prstGeom prst="rect">
            <a:avLst/>
          </a:prstGeom>
          <a:noFill/>
        </p:spPr>
        <p:txBody>
          <a:bodyPr wrap="none" rtlCol="0">
            <a:spAutoFit/>
          </a:bodyPr>
          <a:lstStyle/>
          <a:p>
            <a:pPr algn="ctr"/>
            <a:r>
              <a:rPr lang="en-US" sz="750" dirty="0">
                <a:latin typeface="Avenir Next LT Pro Light" panose="020B0304020202020204" pitchFamily="34" charset="77"/>
              </a:rPr>
              <a:t>50KB</a:t>
            </a:r>
          </a:p>
        </p:txBody>
      </p:sp>
      <p:sp>
        <p:nvSpPr>
          <p:cNvPr id="180" name="TextBox 179">
            <a:extLst>
              <a:ext uri="{FF2B5EF4-FFF2-40B4-BE49-F238E27FC236}">
                <a16:creationId xmlns:a16="http://schemas.microsoft.com/office/drawing/2014/main" id="{A7E8AA9C-8412-FD68-FE99-51F1F6D82FF0}"/>
              </a:ext>
            </a:extLst>
          </p:cNvPr>
          <p:cNvSpPr txBox="1"/>
          <p:nvPr/>
        </p:nvSpPr>
        <p:spPr>
          <a:xfrm>
            <a:off x="18280777" y="1182751"/>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181" name="TextBox 180">
            <a:extLst>
              <a:ext uri="{FF2B5EF4-FFF2-40B4-BE49-F238E27FC236}">
                <a16:creationId xmlns:a16="http://schemas.microsoft.com/office/drawing/2014/main" id="{70581AAF-B99E-14A3-79F0-54DE85B6ED61}"/>
              </a:ext>
            </a:extLst>
          </p:cNvPr>
          <p:cNvSpPr txBox="1"/>
          <p:nvPr/>
        </p:nvSpPr>
        <p:spPr>
          <a:xfrm>
            <a:off x="18693441" y="1182751"/>
            <a:ext cx="386645" cy="207749"/>
          </a:xfrm>
          <a:prstGeom prst="rect">
            <a:avLst/>
          </a:prstGeom>
          <a:noFill/>
        </p:spPr>
        <p:txBody>
          <a:bodyPr wrap="none" rtlCol="0">
            <a:spAutoFit/>
          </a:bodyPr>
          <a:lstStyle/>
          <a:p>
            <a:pPr algn="ctr"/>
            <a:r>
              <a:rPr lang="en-US" sz="750" dirty="0">
                <a:latin typeface="Avenir Next LT Pro Light" panose="020B0304020202020204" pitchFamily="34" charset="77"/>
              </a:rPr>
              <a:t>2MB</a:t>
            </a:r>
          </a:p>
        </p:txBody>
      </p:sp>
      <p:sp>
        <p:nvSpPr>
          <p:cNvPr id="182" name="TextBox 181">
            <a:extLst>
              <a:ext uri="{FF2B5EF4-FFF2-40B4-BE49-F238E27FC236}">
                <a16:creationId xmlns:a16="http://schemas.microsoft.com/office/drawing/2014/main" id="{6E08810B-CF5B-7052-1092-0E955CB3412D}"/>
              </a:ext>
            </a:extLst>
          </p:cNvPr>
          <p:cNvSpPr txBox="1"/>
          <p:nvPr/>
        </p:nvSpPr>
        <p:spPr>
          <a:xfrm>
            <a:off x="18280777" y="1510442"/>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183" name="TextBox 182">
            <a:extLst>
              <a:ext uri="{FF2B5EF4-FFF2-40B4-BE49-F238E27FC236}">
                <a16:creationId xmlns:a16="http://schemas.microsoft.com/office/drawing/2014/main" id="{3273EAFA-0C50-05F7-1245-098001E0D9AA}"/>
              </a:ext>
            </a:extLst>
          </p:cNvPr>
          <p:cNvSpPr txBox="1"/>
          <p:nvPr/>
        </p:nvSpPr>
        <p:spPr>
          <a:xfrm>
            <a:off x="18693441" y="1510442"/>
            <a:ext cx="386645" cy="207749"/>
          </a:xfrm>
          <a:prstGeom prst="rect">
            <a:avLst/>
          </a:prstGeom>
          <a:noFill/>
        </p:spPr>
        <p:txBody>
          <a:bodyPr wrap="none" rtlCol="0">
            <a:spAutoFit/>
          </a:bodyPr>
          <a:lstStyle/>
          <a:p>
            <a:pPr algn="ctr"/>
            <a:r>
              <a:rPr lang="en-US" sz="750" dirty="0">
                <a:latin typeface="Avenir Next LT Pro Light" panose="020B0304020202020204" pitchFamily="34" charset="77"/>
              </a:rPr>
              <a:t>2MB</a:t>
            </a:r>
          </a:p>
        </p:txBody>
      </p:sp>
      <p:sp>
        <p:nvSpPr>
          <p:cNvPr id="184" name="TextBox 183">
            <a:extLst>
              <a:ext uri="{FF2B5EF4-FFF2-40B4-BE49-F238E27FC236}">
                <a16:creationId xmlns:a16="http://schemas.microsoft.com/office/drawing/2014/main" id="{5ED6D84A-1505-B47E-9C08-E7A3BDECE7EC}"/>
              </a:ext>
            </a:extLst>
          </p:cNvPr>
          <p:cNvSpPr txBox="1"/>
          <p:nvPr/>
        </p:nvSpPr>
        <p:spPr>
          <a:xfrm>
            <a:off x="18280777" y="3054375"/>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185" name="TextBox 184">
            <a:extLst>
              <a:ext uri="{FF2B5EF4-FFF2-40B4-BE49-F238E27FC236}">
                <a16:creationId xmlns:a16="http://schemas.microsoft.com/office/drawing/2014/main" id="{E069D251-EAA5-BDE1-436A-C0B9393041B1}"/>
              </a:ext>
            </a:extLst>
          </p:cNvPr>
          <p:cNvSpPr txBox="1"/>
          <p:nvPr/>
        </p:nvSpPr>
        <p:spPr>
          <a:xfrm>
            <a:off x="18700654" y="3054375"/>
            <a:ext cx="372218" cy="215444"/>
          </a:xfrm>
          <a:prstGeom prst="rect">
            <a:avLst/>
          </a:prstGeom>
          <a:noFill/>
        </p:spPr>
        <p:txBody>
          <a:bodyPr wrap="none" rtlCol="0">
            <a:spAutoFit/>
          </a:bodyPr>
          <a:lstStyle/>
          <a:p>
            <a:pPr algn="ctr"/>
            <a:r>
              <a:rPr lang="en-US" sz="750" dirty="0">
                <a:latin typeface="Avenir Next LT Pro Light" panose="020B0304020202020204" pitchFamily="34" charset="77"/>
              </a:rPr>
              <a:t>N/A</a:t>
            </a:r>
          </a:p>
        </p:txBody>
      </p:sp>
      <p:sp>
        <p:nvSpPr>
          <p:cNvPr id="186" name="TextBox 185">
            <a:extLst>
              <a:ext uri="{FF2B5EF4-FFF2-40B4-BE49-F238E27FC236}">
                <a16:creationId xmlns:a16="http://schemas.microsoft.com/office/drawing/2014/main" id="{E9BD4D03-4486-FB48-8E52-1783D486E8A0}"/>
              </a:ext>
            </a:extLst>
          </p:cNvPr>
          <p:cNvSpPr txBox="1"/>
          <p:nvPr/>
        </p:nvSpPr>
        <p:spPr>
          <a:xfrm>
            <a:off x="18280777" y="3374969"/>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187" name="TextBox 186">
            <a:extLst>
              <a:ext uri="{FF2B5EF4-FFF2-40B4-BE49-F238E27FC236}">
                <a16:creationId xmlns:a16="http://schemas.microsoft.com/office/drawing/2014/main" id="{0B1A0D83-94D3-8B1D-1EC9-EF46C6E1D00D}"/>
              </a:ext>
            </a:extLst>
          </p:cNvPr>
          <p:cNvSpPr txBox="1"/>
          <p:nvPr/>
        </p:nvSpPr>
        <p:spPr>
          <a:xfrm>
            <a:off x="18700654" y="3366061"/>
            <a:ext cx="372218" cy="215444"/>
          </a:xfrm>
          <a:prstGeom prst="rect">
            <a:avLst/>
          </a:prstGeom>
          <a:noFill/>
        </p:spPr>
        <p:txBody>
          <a:bodyPr wrap="none" rtlCol="0">
            <a:spAutoFit/>
          </a:bodyPr>
          <a:lstStyle/>
          <a:p>
            <a:pPr algn="ctr"/>
            <a:r>
              <a:rPr lang="en-US" sz="750" dirty="0">
                <a:latin typeface="Avenir Next LT Pro Light" panose="020B0304020202020204" pitchFamily="34" charset="77"/>
              </a:rPr>
              <a:t>N/A</a:t>
            </a:r>
          </a:p>
        </p:txBody>
      </p:sp>
      <p:sp>
        <p:nvSpPr>
          <p:cNvPr id="188" name="TextBox 187">
            <a:extLst>
              <a:ext uri="{FF2B5EF4-FFF2-40B4-BE49-F238E27FC236}">
                <a16:creationId xmlns:a16="http://schemas.microsoft.com/office/drawing/2014/main" id="{BC4DBB09-B40C-2CF0-0488-239DB43C04B7}"/>
              </a:ext>
            </a:extLst>
          </p:cNvPr>
          <p:cNvSpPr txBox="1"/>
          <p:nvPr/>
        </p:nvSpPr>
        <p:spPr>
          <a:xfrm>
            <a:off x="18280777" y="3657129"/>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189" name="TextBox 188">
            <a:extLst>
              <a:ext uri="{FF2B5EF4-FFF2-40B4-BE49-F238E27FC236}">
                <a16:creationId xmlns:a16="http://schemas.microsoft.com/office/drawing/2014/main" id="{67975A85-52DB-ADAB-C1F3-F0394F4AB54B}"/>
              </a:ext>
            </a:extLst>
          </p:cNvPr>
          <p:cNvSpPr txBox="1"/>
          <p:nvPr/>
        </p:nvSpPr>
        <p:spPr>
          <a:xfrm>
            <a:off x="18693441" y="3980760"/>
            <a:ext cx="386645" cy="207749"/>
          </a:xfrm>
          <a:prstGeom prst="rect">
            <a:avLst/>
          </a:prstGeom>
          <a:noFill/>
        </p:spPr>
        <p:txBody>
          <a:bodyPr wrap="none" rtlCol="0">
            <a:spAutoFit/>
          </a:bodyPr>
          <a:lstStyle/>
          <a:p>
            <a:pPr algn="ctr"/>
            <a:r>
              <a:rPr lang="en-US" sz="750" dirty="0">
                <a:latin typeface="Avenir Next LT Pro Light" panose="020B0304020202020204" pitchFamily="34" charset="77"/>
              </a:rPr>
              <a:t>2MB</a:t>
            </a:r>
          </a:p>
        </p:txBody>
      </p:sp>
      <p:sp>
        <p:nvSpPr>
          <p:cNvPr id="193" name="TextBox 192">
            <a:extLst>
              <a:ext uri="{FF2B5EF4-FFF2-40B4-BE49-F238E27FC236}">
                <a16:creationId xmlns:a16="http://schemas.microsoft.com/office/drawing/2014/main" id="{AD3FCB7C-75D5-8120-617E-5CCD2A51256C}"/>
              </a:ext>
            </a:extLst>
          </p:cNvPr>
          <p:cNvSpPr txBox="1"/>
          <p:nvPr/>
        </p:nvSpPr>
        <p:spPr>
          <a:xfrm>
            <a:off x="18535370" y="4602940"/>
            <a:ext cx="359394" cy="207749"/>
          </a:xfrm>
          <a:prstGeom prst="rect">
            <a:avLst/>
          </a:prstGeom>
          <a:noFill/>
        </p:spPr>
        <p:txBody>
          <a:bodyPr wrap="none" rtlCol="0">
            <a:spAutoFit/>
          </a:bodyPr>
          <a:lstStyle/>
          <a:p>
            <a:r>
              <a:rPr lang="en-US" sz="750" dirty="0">
                <a:latin typeface="Avenir Next LT Pro Light" panose="020B0304020202020204" pitchFamily="34" charset="77"/>
              </a:rPr>
              <a:t>N/A</a:t>
            </a:r>
          </a:p>
        </p:txBody>
      </p:sp>
      <p:sp>
        <p:nvSpPr>
          <p:cNvPr id="195" name="TextBox 194">
            <a:extLst>
              <a:ext uri="{FF2B5EF4-FFF2-40B4-BE49-F238E27FC236}">
                <a16:creationId xmlns:a16="http://schemas.microsoft.com/office/drawing/2014/main" id="{1666059B-4957-2D69-3EC6-8BF4F49C53AC}"/>
              </a:ext>
            </a:extLst>
          </p:cNvPr>
          <p:cNvSpPr txBox="1"/>
          <p:nvPr/>
        </p:nvSpPr>
        <p:spPr>
          <a:xfrm>
            <a:off x="20046874" y="1182751"/>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196" name="TextBox 195">
            <a:extLst>
              <a:ext uri="{FF2B5EF4-FFF2-40B4-BE49-F238E27FC236}">
                <a16:creationId xmlns:a16="http://schemas.microsoft.com/office/drawing/2014/main" id="{235A6565-B875-7FA0-440C-71B35C2513B3}"/>
              </a:ext>
            </a:extLst>
          </p:cNvPr>
          <p:cNvSpPr txBox="1"/>
          <p:nvPr/>
        </p:nvSpPr>
        <p:spPr>
          <a:xfrm>
            <a:off x="20046874" y="1510442"/>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197" name="TextBox 196">
            <a:extLst>
              <a:ext uri="{FF2B5EF4-FFF2-40B4-BE49-F238E27FC236}">
                <a16:creationId xmlns:a16="http://schemas.microsoft.com/office/drawing/2014/main" id="{6BE3E074-5B94-6264-3704-3CBCBA571638}"/>
              </a:ext>
            </a:extLst>
          </p:cNvPr>
          <p:cNvSpPr txBox="1"/>
          <p:nvPr/>
        </p:nvSpPr>
        <p:spPr>
          <a:xfrm>
            <a:off x="20046874" y="3054375"/>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198" name="TextBox 197">
            <a:extLst>
              <a:ext uri="{FF2B5EF4-FFF2-40B4-BE49-F238E27FC236}">
                <a16:creationId xmlns:a16="http://schemas.microsoft.com/office/drawing/2014/main" id="{277E084F-C594-15E0-502D-C799B087470A}"/>
              </a:ext>
            </a:extLst>
          </p:cNvPr>
          <p:cNvSpPr txBox="1"/>
          <p:nvPr/>
        </p:nvSpPr>
        <p:spPr>
          <a:xfrm>
            <a:off x="20046874" y="3350287"/>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199" name="TextBox 198">
            <a:extLst>
              <a:ext uri="{FF2B5EF4-FFF2-40B4-BE49-F238E27FC236}">
                <a16:creationId xmlns:a16="http://schemas.microsoft.com/office/drawing/2014/main" id="{96F242DD-91C8-B140-86FB-EB253078A8B5}"/>
              </a:ext>
            </a:extLst>
          </p:cNvPr>
          <p:cNvSpPr txBox="1"/>
          <p:nvPr/>
        </p:nvSpPr>
        <p:spPr>
          <a:xfrm>
            <a:off x="20046874" y="3667451"/>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200" name="TextBox 199">
            <a:extLst>
              <a:ext uri="{FF2B5EF4-FFF2-40B4-BE49-F238E27FC236}">
                <a16:creationId xmlns:a16="http://schemas.microsoft.com/office/drawing/2014/main" id="{473CE97C-6C14-BA6D-9E8A-EA910BC70496}"/>
              </a:ext>
            </a:extLst>
          </p:cNvPr>
          <p:cNvSpPr txBox="1"/>
          <p:nvPr/>
        </p:nvSpPr>
        <p:spPr>
          <a:xfrm>
            <a:off x="20046874" y="3984176"/>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201" name="TextBox 200">
            <a:extLst>
              <a:ext uri="{FF2B5EF4-FFF2-40B4-BE49-F238E27FC236}">
                <a16:creationId xmlns:a16="http://schemas.microsoft.com/office/drawing/2014/main" id="{A8CFADBD-1FCB-5545-F871-512FC251D10D}"/>
              </a:ext>
            </a:extLst>
          </p:cNvPr>
          <p:cNvSpPr txBox="1"/>
          <p:nvPr/>
        </p:nvSpPr>
        <p:spPr>
          <a:xfrm>
            <a:off x="20046874" y="4289749"/>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202" name="TextBox 201">
            <a:extLst>
              <a:ext uri="{FF2B5EF4-FFF2-40B4-BE49-F238E27FC236}">
                <a16:creationId xmlns:a16="http://schemas.microsoft.com/office/drawing/2014/main" id="{34502E0A-D009-4FEE-03A3-4EF40A7865F6}"/>
              </a:ext>
            </a:extLst>
          </p:cNvPr>
          <p:cNvSpPr txBox="1"/>
          <p:nvPr/>
        </p:nvSpPr>
        <p:spPr>
          <a:xfrm>
            <a:off x="19104125" y="1182751"/>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203" name="TextBox 202">
            <a:extLst>
              <a:ext uri="{FF2B5EF4-FFF2-40B4-BE49-F238E27FC236}">
                <a16:creationId xmlns:a16="http://schemas.microsoft.com/office/drawing/2014/main" id="{A4D5E886-D3B1-63E8-9C8A-EFFF674C1815}"/>
              </a:ext>
            </a:extLst>
          </p:cNvPr>
          <p:cNvSpPr txBox="1"/>
          <p:nvPr/>
        </p:nvSpPr>
        <p:spPr>
          <a:xfrm>
            <a:off x="19104125" y="1504336"/>
            <a:ext cx="734496" cy="323165"/>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a:p>
            <a:pPr algn="ctr"/>
            <a:endParaRPr lang="en-US" sz="750" dirty="0">
              <a:latin typeface="Avenir Next LT Pro Light" panose="020B0304020202020204" pitchFamily="34" charset="77"/>
            </a:endParaRPr>
          </a:p>
        </p:txBody>
      </p:sp>
      <p:sp>
        <p:nvSpPr>
          <p:cNvPr id="204" name="TextBox 203">
            <a:extLst>
              <a:ext uri="{FF2B5EF4-FFF2-40B4-BE49-F238E27FC236}">
                <a16:creationId xmlns:a16="http://schemas.microsoft.com/office/drawing/2014/main" id="{2E75B9B5-B53F-97F6-C8EA-36717B90D1F4}"/>
              </a:ext>
            </a:extLst>
          </p:cNvPr>
          <p:cNvSpPr txBox="1"/>
          <p:nvPr/>
        </p:nvSpPr>
        <p:spPr>
          <a:xfrm>
            <a:off x="19104125" y="3049530"/>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205" name="TextBox 204">
            <a:extLst>
              <a:ext uri="{FF2B5EF4-FFF2-40B4-BE49-F238E27FC236}">
                <a16:creationId xmlns:a16="http://schemas.microsoft.com/office/drawing/2014/main" id="{B453FCFB-1675-45A6-5341-D4ADA1C01516}"/>
              </a:ext>
            </a:extLst>
          </p:cNvPr>
          <p:cNvSpPr txBox="1"/>
          <p:nvPr/>
        </p:nvSpPr>
        <p:spPr>
          <a:xfrm>
            <a:off x="19104125" y="3361783"/>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206" name="TextBox 205">
            <a:extLst>
              <a:ext uri="{FF2B5EF4-FFF2-40B4-BE49-F238E27FC236}">
                <a16:creationId xmlns:a16="http://schemas.microsoft.com/office/drawing/2014/main" id="{6BA52C41-A610-2A27-5A15-516BE73A7C86}"/>
              </a:ext>
            </a:extLst>
          </p:cNvPr>
          <p:cNvSpPr txBox="1"/>
          <p:nvPr/>
        </p:nvSpPr>
        <p:spPr>
          <a:xfrm>
            <a:off x="19104125" y="3682524"/>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207" name="TextBox 206">
            <a:extLst>
              <a:ext uri="{FF2B5EF4-FFF2-40B4-BE49-F238E27FC236}">
                <a16:creationId xmlns:a16="http://schemas.microsoft.com/office/drawing/2014/main" id="{95654E8B-DE73-BFFC-109C-14D69C9E1BF5}"/>
              </a:ext>
            </a:extLst>
          </p:cNvPr>
          <p:cNvSpPr txBox="1"/>
          <p:nvPr/>
        </p:nvSpPr>
        <p:spPr>
          <a:xfrm>
            <a:off x="19104125" y="3984873"/>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208" name="TextBox 207">
            <a:extLst>
              <a:ext uri="{FF2B5EF4-FFF2-40B4-BE49-F238E27FC236}">
                <a16:creationId xmlns:a16="http://schemas.microsoft.com/office/drawing/2014/main" id="{5872854E-8262-A820-6098-E997010AE23D}"/>
              </a:ext>
            </a:extLst>
          </p:cNvPr>
          <p:cNvSpPr txBox="1"/>
          <p:nvPr/>
        </p:nvSpPr>
        <p:spPr>
          <a:xfrm>
            <a:off x="19104125" y="4292689"/>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209" name="TextBox 208">
            <a:extLst>
              <a:ext uri="{FF2B5EF4-FFF2-40B4-BE49-F238E27FC236}">
                <a16:creationId xmlns:a16="http://schemas.microsoft.com/office/drawing/2014/main" id="{D6AA4761-078F-C7ED-5252-6F58DB8FF404}"/>
              </a:ext>
            </a:extLst>
          </p:cNvPr>
          <p:cNvSpPr txBox="1"/>
          <p:nvPr/>
        </p:nvSpPr>
        <p:spPr>
          <a:xfrm>
            <a:off x="20570787" y="1142764"/>
            <a:ext cx="846706" cy="307777"/>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p:txBody>
      </p:sp>
      <p:sp>
        <p:nvSpPr>
          <p:cNvPr id="210" name="TextBox 209">
            <a:extLst>
              <a:ext uri="{FF2B5EF4-FFF2-40B4-BE49-F238E27FC236}">
                <a16:creationId xmlns:a16="http://schemas.microsoft.com/office/drawing/2014/main" id="{8985A554-9EA8-6EC9-4244-093C00B16F5E}"/>
              </a:ext>
            </a:extLst>
          </p:cNvPr>
          <p:cNvSpPr txBox="1"/>
          <p:nvPr/>
        </p:nvSpPr>
        <p:spPr>
          <a:xfrm>
            <a:off x="20570787" y="1443521"/>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211" name="TextBox 210">
            <a:extLst>
              <a:ext uri="{FF2B5EF4-FFF2-40B4-BE49-F238E27FC236}">
                <a16:creationId xmlns:a16="http://schemas.microsoft.com/office/drawing/2014/main" id="{ED00939A-FD71-5FC9-23CD-6F8F03C41186}"/>
              </a:ext>
            </a:extLst>
          </p:cNvPr>
          <p:cNvSpPr txBox="1"/>
          <p:nvPr/>
        </p:nvSpPr>
        <p:spPr>
          <a:xfrm>
            <a:off x="20570787" y="2978599"/>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212" name="TextBox 211">
            <a:extLst>
              <a:ext uri="{FF2B5EF4-FFF2-40B4-BE49-F238E27FC236}">
                <a16:creationId xmlns:a16="http://schemas.microsoft.com/office/drawing/2014/main" id="{7D6CF5CC-ABA3-282C-56FB-0C0B44022A59}"/>
              </a:ext>
            </a:extLst>
          </p:cNvPr>
          <p:cNvSpPr txBox="1"/>
          <p:nvPr/>
        </p:nvSpPr>
        <p:spPr>
          <a:xfrm>
            <a:off x="20570787" y="3313700"/>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213" name="TextBox 212">
            <a:extLst>
              <a:ext uri="{FF2B5EF4-FFF2-40B4-BE49-F238E27FC236}">
                <a16:creationId xmlns:a16="http://schemas.microsoft.com/office/drawing/2014/main" id="{1852C7B3-D193-E419-3608-295B3677D620}"/>
              </a:ext>
            </a:extLst>
          </p:cNvPr>
          <p:cNvSpPr txBox="1"/>
          <p:nvPr/>
        </p:nvSpPr>
        <p:spPr>
          <a:xfrm>
            <a:off x="20570787" y="3615332"/>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214" name="TextBox 213">
            <a:extLst>
              <a:ext uri="{FF2B5EF4-FFF2-40B4-BE49-F238E27FC236}">
                <a16:creationId xmlns:a16="http://schemas.microsoft.com/office/drawing/2014/main" id="{9165F824-5947-3966-C912-53C286247918}"/>
              </a:ext>
            </a:extLst>
          </p:cNvPr>
          <p:cNvSpPr txBox="1"/>
          <p:nvPr/>
        </p:nvSpPr>
        <p:spPr>
          <a:xfrm>
            <a:off x="20570787" y="4216778"/>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215" name="TextBox 214">
            <a:extLst>
              <a:ext uri="{FF2B5EF4-FFF2-40B4-BE49-F238E27FC236}">
                <a16:creationId xmlns:a16="http://schemas.microsoft.com/office/drawing/2014/main" id="{E68500FF-C208-6415-BB1D-E01B208185DB}"/>
              </a:ext>
            </a:extLst>
          </p:cNvPr>
          <p:cNvSpPr txBox="1"/>
          <p:nvPr/>
        </p:nvSpPr>
        <p:spPr>
          <a:xfrm>
            <a:off x="20570788" y="4873174"/>
            <a:ext cx="846706" cy="307777"/>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p:txBody>
      </p:sp>
      <p:cxnSp>
        <p:nvCxnSpPr>
          <p:cNvPr id="100" name="Straight Connector 99">
            <a:extLst>
              <a:ext uri="{FF2B5EF4-FFF2-40B4-BE49-F238E27FC236}">
                <a16:creationId xmlns:a16="http://schemas.microsoft.com/office/drawing/2014/main" id="{65F579A5-A35A-897C-E8C7-F8CB11C82EF5}"/>
              </a:ext>
            </a:extLst>
          </p:cNvPr>
          <p:cNvCxnSpPr>
            <a:cxnSpLocks/>
          </p:cNvCxnSpPr>
          <p:nvPr/>
        </p:nvCxnSpPr>
        <p:spPr>
          <a:xfrm>
            <a:off x="19892319" y="502336"/>
            <a:ext cx="6582" cy="46823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B70E5A2-8554-5576-7D7E-A3FA770DB3B9}"/>
              </a:ext>
            </a:extLst>
          </p:cNvPr>
          <p:cNvCxnSpPr>
            <a:cxnSpLocks/>
          </p:cNvCxnSpPr>
          <p:nvPr/>
        </p:nvCxnSpPr>
        <p:spPr>
          <a:xfrm>
            <a:off x="20537830" y="502336"/>
            <a:ext cx="6267" cy="46669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9F063FB-55C9-939C-2DF8-58FD12302768}"/>
              </a:ext>
            </a:extLst>
          </p:cNvPr>
          <p:cNvCxnSpPr>
            <a:cxnSpLocks/>
          </p:cNvCxnSpPr>
          <p:nvPr/>
        </p:nvCxnSpPr>
        <p:spPr>
          <a:xfrm>
            <a:off x="18300505" y="599211"/>
            <a:ext cx="4860" cy="46092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DA4D033-3BC8-45F6-44FF-424E72CA83C7}"/>
              </a:ext>
            </a:extLst>
          </p:cNvPr>
          <p:cNvCxnSpPr>
            <a:cxnSpLocks/>
          </p:cNvCxnSpPr>
          <p:nvPr/>
        </p:nvCxnSpPr>
        <p:spPr>
          <a:xfrm>
            <a:off x="18697696" y="1111429"/>
            <a:ext cx="13604" cy="34560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6C1E8A-0152-7360-F93E-0F2E1E338AE9}"/>
              </a:ext>
            </a:extLst>
          </p:cNvPr>
          <p:cNvSpPr txBox="1"/>
          <p:nvPr/>
        </p:nvSpPr>
        <p:spPr>
          <a:xfrm>
            <a:off x="15090038" y="702755"/>
            <a:ext cx="627758" cy="213265"/>
          </a:xfrm>
          <a:prstGeom prst="rect">
            <a:avLst/>
          </a:prstGeom>
          <a:noFill/>
        </p:spPr>
        <p:txBody>
          <a:bodyPr wrap="none" rtlCol="0">
            <a:spAutoFit/>
          </a:bodyPr>
          <a:lstStyle/>
          <a:p>
            <a:pPr algn="ctr"/>
            <a:r>
              <a:rPr lang="en-US" sz="1000" b="1" dirty="0">
                <a:solidFill>
                  <a:schemeClr val="bg1"/>
                </a:solidFill>
                <a:latin typeface="Avenir Next LT Pro" panose="020B0504020202020204" pitchFamily="34" charset="77"/>
              </a:rPr>
              <a:t>Platform</a:t>
            </a:r>
          </a:p>
        </p:txBody>
      </p:sp>
      <p:sp>
        <p:nvSpPr>
          <p:cNvPr id="14" name="TextBox 13">
            <a:extLst>
              <a:ext uri="{FF2B5EF4-FFF2-40B4-BE49-F238E27FC236}">
                <a16:creationId xmlns:a16="http://schemas.microsoft.com/office/drawing/2014/main" id="{36C75005-72B4-1E0D-8B61-2497269C90F4}"/>
              </a:ext>
            </a:extLst>
          </p:cNvPr>
          <p:cNvSpPr txBox="1"/>
          <p:nvPr/>
        </p:nvSpPr>
        <p:spPr>
          <a:xfrm>
            <a:off x="15146565" y="1168333"/>
            <a:ext cx="551754" cy="207749"/>
          </a:xfrm>
          <a:prstGeom prst="rect">
            <a:avLst/>
          </a:prstGeom>
          <a:noFill/>
        </p:spPr>
        <p:txBody>
          <a:bodyPr wrap="none" rtlCol="0">
            <a:spAutoFit/>
          </a:bodyPr>
          <a:lstStyle/>
          <a:p>
            <a:pPr algn="ctr"/>
            <a:r>
              <a:rPr lang="en-US" sz="750" dirty="0">
                <a:latin typeface="Avenir Next LT Pro Light" panose="020B0304020202020204" pitchFamily="34" charset="77"/>
              </a:rPr>
              <a:t>Desktop</a:t>
            </a:r>
          </a:p>
        </p:txBody>
      </p:sp>
      <p:sp>
        <p:nvSpPr>
          <p:cNvPr id="16" name="TextBox 15">
            <a:extLst>
              <a:ext uri="{FF2B5EF4-FFF2-40B4-BE49-F238E27FC236}">
                <a16:creationId xmlns:a16="http://schemas.microsoft.com/office/drawing/2014/main" id="{79FDD7B5-A2FF-E344-8EA2-B9A9E3E6A6F8}"/>
              </a:ext>
            </a:extLst>
          </p:cNvPr>
          <p:cNvSpPr txBox="1"/>
          <p:nvPr/>
        </p:nvSpPr>
        <p:spPr>
          <a:xfrm>
            <a:off x="15146565" y="1496024"/>
            <a:ext cx="551754" cy="207749"/>
          </a:xfrm>
          <a:prstGeom prst="rect">
            <a:avLst/>
          </a:prstGeom>
          <a:noFill/>
        </p:spPr>
        <p:txBody>
          <a:bodyPr wrap="none" rtlCol="0">
            <a:spAutoFit/>
          </a:bodyPr>
          <a:lstStyle/>
          <a:p>
            <a:pPr algn="ctr"/>
            <a:r>
              <a:rPr lang="en-US" sz="750" dirty="0">
                <a:latin typeface="Avenir Next LT Pro Light" panose="020B0304020202020204" pitchFamily="34" charset="77"/>
              </a:rPr>
              <a:t>Desktop</a:t>
            </a:r>
          </a:p>
        </p:txBody>
      </p:sp>
      <p:sp>
        <p:nvSpPr>
          <p:cNvPr id="17" name="TextBox 16">
            <a:extLst>
              <a:ext uri="{FF2B5EF4-FFF2-40B4-BE49-F238E27FC236}">
                <a16:creationId xmlns:a16="http://schemas.microsoft.com/office/drawing/2014/main" id="{98C6081A-311D-CC30-C45A-FAB0B6A40B67}"/>
              </a:ext>
            </a:extLst>
          </p:cNvPr>
          <p:cNvSpPr txBox="1"/>
          <p:nvPr/>
        </p:nvSpPr>
        <p:spPr>
          <a:xfrm>
            <a:off x="15165801" y="3043742"/>
            <a:ext cx="513282" cy="215444"/>
          </a:xfrm>
          <a:prstGeom prst="rect">
            <a:avLst/>
          </a:prstGeom>
          <a:noFill/>
        </p:spPr>
        <p:txBody>
          <a:bodyPr wrap="none" rtlCol="0">
            <a:spAutoFit/>
          </a:bodyPr>
          <a:lstStyle/>
          <a:p>
            <a:pPr algn="ctr"/>
            <a:r>
              <a:rPr lang="en-US" sz="750" dirty="0">
                <a:latin typeface="Avenir Next LT Pro Light" panose="020B0304020202020204" pitchFamily="34" charset="77"/>
              </a:rPr>
              <a:t>Mobile</a:t>
            </a:r>
          </a:p>
        </p:txBody>
      </p:sp>
      <p:sp>
        <p:nvSpPr>
          <p:cNvPr id="18" name="TextBox 17">
            <a:extLst>
              <a:ext uri="{FF2B5EF4-FFF2-40B4-BE49-F238E27FC236}">
                <a16:creationId xmlns:a16="http://schemas.microsoft.com/office/drawing/2014/main" id="{287643E7-4E7B-51BC-D338-3A175EEF5AD4}"/>
              </a:ext>
            </a:extLst>
          </p:cNvPr>
          <p:cNvSpPr txBox="1"/>
          <p:nvPr/>
        </p:nvSpPr>
        <p:spPr>
          <a:xfrm>
            <a:off x="15165801" y="3369947"/>
            <a:ext cx="513282" cy="215444"/>
          </a:xfrm>
          <a:prstGeom prst="rect">
            <a:avLst/>
          </a:prstGeom>
          <a:noFill/>
        </p:spPr>
        <p:txBody>
          <a:bodyPr wrap="none" rtlCol="0">
            <a:spAutoFit/>
          </a:bodyPr>
          <a:lstStyle/>
          <a:p>
            <a:pPr algn="ctr"/>
            <a:r>
              <a:rPr lang="en-US" sz="750" dirty="0">
                <a:latin typeface="Avenir Next LT Pro Light" panose="020B0304020202020204" pitchFamily="34" charset="77"/>
              </a:rPr>
              <a:t>Mobile</a:t>
            </a:r>
          </a:p>
        </p:txBody>
      </p:sp>
      <p:sp>
        <p:nvSpPr>
          <p:cNvPr id="19" name="TextBox 18">
            <a:extLst>
              <a:ext uri="{FF2B5EF4-FFF2-40B4-BE49-F238E27FC236}">
                <a16:creationId xmlns:a16="http://schemas.microsoft.com/office/drawing/2014/main" id="{48EA2449-DC57-B35B-13A5-1C9942445333}"/>
              </a:ext>
            </a:extLst>
          </p:cNvPr>
          <p:cNvSpPr txBox="1"/>
          <p:nvPr/>
        </p:nvSpPr>
        <p:spPr>
          <a:xfrm>
            <a:off x="15165801" y="3667714"/>
            <a:ext cx="513282" cy="215444"/>
          </a:xfrm>
          <a:prstGeom prst="rect">
            <a:avLst/>
          </a:prstGeom>
          <a:noFill/>
        </p:spPr>
        <p:txBody>
          <a:bodyPr wrap="none" rtlCol="0">
            <a:spAutoFit/>
          </a:bodyPr>
          <a:lstStyle/>
          <a:p>
            <a:pPr algn="ctr"/>
            <a:r>
              <a:rPr lang="en-US" sz="750" dirty="0">
                <a:latin typeface="Avenir Next LT Pro Light" panose="020B0304020202020204" pitchFamily="34" charset="77"/>
              </a:rPr>
              <a:t>Mobile</a:t>
            </a:r>
          </a:p>
        </p:txBody>
      </p:sp>
      <p:sp>
        <p:nvSpPr>
          <p:cNvPr id="20" name="TextBox 19">
            <a:extLst>
              <a:ext uri="{FF2B5EF4-FFF2-40B4-BE49-F238E27FC236}">
                <a16:creationId xmlns:a16="http://schemas.microsoft.com/office/drawing/2014/main" id="{3AC3F218-EA7E-B3BB-C87A-1D8023708E68}"/>
              </a:ext>
            </a:extLst>
          </p:cNvPr>
          <p:cNvSpPr txBox="1"/>
          <p:nvPr/>
        </p:nvSpPr>
        <p:spPr>
          <a:xfrm>
            <a:off x="15183434" y="4296998"/>
            <a:ext cx="478016" cy="215444"/>
          </a:xfrm>
          <a:prstGeom prst="rect">
            <a:avLst/>
          </a:prstGeom>
          <a:noFill/>
        </p:spPr>
        <p:txBody>
          <a:bodyPr wrap="none" rtlCol="0">
            <a:spAutoFit/>
          </a:bodyPr>
          <a:lstStyle/>
          <a:p>
            <a:pPr algn="ctr"/>
            <a:r>
              <a:rPr lang="en-US" sz="750" dirty="0">
                <a:latin typeface="Avenir Next LT Pro Light" panose="020B0304020202020204" pitchFamily="34" charset="77"/>
              </a:rPr>
              <a:t>Tablet</a:t>
            </a:r>
          </a:p>
        </p:txBody>
      </p:sp>
      <p:sp>
        <p:nvSpPr>
          <p:cNvPr id="22" name="TextBox 21">
            <a:extLst>
              <a:ext uri="{FF2B5EF4-FFF2-40B4-BE49-F238E27FC236}">
                <a16:creationId xmlns:a16="http://schemas.microsoft.com/office/drawing/2014/main" id="{48BC3199-37B8-E555-1C05-FBC70F8EDADC}"/>
              </a:ext>
            </a:extLst>
          </p:cNvPr>
          <p:cNvSpPr txBox="1"/>
          <p:nvPr/>
        </p:nvSpPr>
        <p:spPr>
          <a:xfrm>
            <a:off x="15966116" y="4919340"/>
            <a:ext cx="681597" cy="207749"/>
          </a:xfrm>
          <a:prstGeom prst="rect">
            <a:avLst/>
          </a:prstGeom>
          <a:noFill/>
        </p:spPr>
        <p:txBody>
          <a:bodyPr wrap="none" rtlCol="0">
            <a:spAutoFit/>
          </a:bodyPr>
          <a:lstStyle/>
          <a:p>
            <a:pPr algn="ctr"/>
            <a:r>
              <a:rPr lang="en-US" sz="750" dirty="0">
                <a:latin typeface="Avenir Next LT Pro Light" panose="020B0304020202020204" pitchFamily="34" charset="77"/>
              </a:rPr>
              <a:t>Promo Unit</a:t>
            </a:r>
          </a:p>
        </p:txBody>
      </p:sp>
      <p:sp>
        <p:nvSpPr>
          <p:cNvPr id="56" name="TextBox 55">
            <a:extLst>
              <a:ext uri="{FF2B5EF4-FFF2-40B4-BE49-F238E27FC236}">
                <a16:creationId xmlns:a16="http://schemas.microsoft.com/office/drawing/2014/main" id="{7DAC35A6-F1C4-8623-3443-23AB0E8A3070}"/>
              </a:ext>
            </a:extLst>
          </p:cNvPr>
          <p:cNvSpPr txBox="1"/>
          <p:nvPr/>
        </p:nvSpPr>
        <p:spPr>
          <a:xfrm>
            <a:off x="16015008" y="1799751"/>
            <a:ext cx="583813" cy="207749"/>
          </a:xfrm>
          <a:prstGeom prst="rect">
            <a:avLst/>
          </a:prstGeom>
          <a:noFill/>
        </p:spPr>
        <p:txBody>
          <a:bodyPr wrap="none" rtlCol="0">
            <a:spAutoFit/>
          </a:bodyPr>
          <a:lstStyle/>
          <a:p>
            <a:pPr algn="ctr"/>
            <a:r>
              <a:rPr lang="en-US" sz="750" dirty="0">
                <a:latin typeface="Avenir Next LT Pro Light" panose="020B0304020202020204" pitchFamily="34" charset="77"/>
              </a:rPr>
              <a:t>Billboard</a:t>
            </a:r>
          </a:p>
        </p:txBody>
      </p:sp>
      <p:sp>
        <p:nvSpPr>
          <p:cNvPr id="57" name="TextBox 56">
            <a:extLst>
              <a:ext uri="{FF2B5EF4-FFF2-40B4-BE49-F238E27FC236}">
                <a16:creationId xmlns:a16="http://schemas.microsoft.com/office/drawing/2014/main" id="{7D79A3D6-3271-2860-AC6F-8973C9B6CA3B}"/>
              </a:ext>
            </a:extLst>
          </p:cNvPr>
          <p:cNvSpPr txBox="1"/>
          <p:nvPr/>
        </p:nvSpPr>
        <p:spPr>
          <a:xfrm>
            <a:off x="16925943" y="1810356"/>
            <a:ext cx="662362" cy="207749"/>
          </a:xfrm>
          <a:prstGeom prst="rect">
            <a:avLst/>
          </a:prstGeom>
          <a:noFill/>
        </p:spPr>
        <p:txBody>
          <a:bodyPr wrap="none" rtlCol="0">
            <a:spAutoFit/>
          </a:bodyPr>
          <a:lstStyle/>
          <a:p>
            <a:pPr algn="ctr"/>
            <a:r>
              <a:rPr lang="en-US" sz="750" dirty="0">
                <a:latin typeface="Avenir Next LT Pro Light" panose="020B0304020202020204" pitchFamily="34" charset="77"/>
              </a:rPr>
              <a:t>970x250px</a:t>
            </a:r>
          </a:p>
        </p:txBody>
      </p:sp>
      <p:sp>
        <p:nvSpPr>
          <p:cNvPr id="58" name="TextBox 57">
            <a:extLst>
              <a:ext uri="{FF2B5EF4-FFF2-40B4-BE49-F238E27FC236}">
                <a16:creationId xmlns:a16="http://schemas.microsoft.com/office/drawing/2014/main" id="{C452326D-151A-F355-8BAF-32CF5A4121A7}"/>
              </a:ext>
            </a:extLst>
          </p:cNvPr>
          <p:cNvSpPr txBox="1"/>
          <p:nvPr/>
        </p:nvSpPr>
        <p:spPr>
          <a:xfrm>
            <a:off x="17817987" y="1795616"/>
            <a:ext cx="413896" cy="207749"/>
          </a:xfrm>
          <a:prstGeom prst="rect">
            <a:avLst/>
          </a:prstGeom>
          <a:noFill/>
        </p:spPr>
        <p:txBody>
          <a:bodyPr wrap="none" rtlCol="0">
            <a:spAutoFit/>
          </a:bodyPr>
          <a:lstStyle/>
          <a:p>
            <a:pPr algn="ctr"/>
            <a:r>
              <a:rPr lang="en-US" sz="750" dirty="0">
                <a:latin typeface="Avenir Next LT Pro Light" panose="020B0304020202020204" pitchFamily="34" charset="77"/>
              </a:rPr>
              <a:t>50KB</a:t>
            </a:r>
          </a:p>
        </p:txBody>
      </p:sp>
      <p:sp>
        <p:nvSpPr>
          <p:cNvPr id="60" name="TextBox 59">
            <a:extLst>
              <a:ext uri="{FF2B5EF4-FFF2-40B4-BE49-F238E27FC236}">
                <a16:creationId xmlns:a16="http://schemas.microsoft.com/office/drawing/2014/main" id="{D9BD013D-C078-D090-BC1D-0CC5038FC9D3}"/>
              </a:ext>
            </a:extLst>
          </p:cNvPr>
          <p:cNvSpPr txBox="1"/>
          <p:nvPr/>
        </p:nvSpPr>
        <p:spPr>
          <a:xfrm>
            <a:off x="18280777" y="1795616"/>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62" name="TextBox 61">
            <a:extLst>
              <a:ext uri="{FF2B5EF4-FFF2-40B4-BE49-F238E27FC236}">
                <a16:creationId xmlns:a16="http://schemas.microsoft.com/office/drawing/2014/main" id="{206C2950-FD41-5623-6970-EBB5E4A754AD}"/>
              </a:ext>
            </a:extLst>
          </p:cNvPr>
          <p:cNvSpPr txBox="1"/>
          <p:nvPr/>
        </p:nvSpPr>
        <p:spPr>
          <a:xfrm>
            <a:off x="18693441" y="1795616"/>
            <a:ext cx="386645" cy="207749"/>
          </a:xfrm>
          <a:prstGeom prst="rect">
            <a:avLst/>
          </a:prstGeom>
          <a:noFill/>
        </p:spPr>
        <p:txBody>
          <a:bodyPr wrap="none" rtlCol="0">
            <a:spAutoFit/>
          </a:bodyPr>
          <a:lstStyle/>
          <a:p>
            <a:pPr algn="ctr"/>
            <a:r>
              <a:rPr lang="en-US" sz="750" dirty="0">
                <a:latin typeface="Avenir Next LT Pro Light" panose="020B0304020202020204" pitchFamily="34" charset="77"/>
              </a:rPr>
              <a:t>2MB</a:t>
            </a:r>
          </a:p>
        </p:txBody>
      </p:sp>
      <p:sp>
        <p:nvSpPr>
          <p:cNvPr id="63" name="TextBox 62">
            <a:extLst>
              <a:ext uri="{FF2B5EF4-FFF2-40B4-BE49-F238E27FC236}">
                <a16:creationId xmlns:a16="http://schemas.microsoft.com/office/drawing/2014/main" id="{9548E833-53D2-D986-BD96-80B78E486118}"/>
              </a:ext>
            </a:extLst>
          </p:cNvPr>
          <p:cNvSpPr txBox="1"/>
          <p:nvPr/>
        </p:nvSpPr>
        <p:spPr>
          <a:xfrm>
            <a:off x="20046874" y="1795616"/>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65" name="TextBox 64">
            <a:extLst>
              <a:ext uri="{FF2B5EF4-FFF2-40B4-BE49-F238E27FC236}">
                <a16:creationId xmlns:a16="http://schemas.microsoft.com/office/drawing/2014/main" id="{09014B14-D96C-A4E8-0F42-9733AEE5D365}"/>
              </a:ext>
            </a:extLst>
          </p:cNvPr>
          <p:cNvSpPr txBox="1"/>
          <p:nvPr/>
        </p:nvSpPr>
        <p:spPr>
          <a:xfrm>
            <a:off x="19104125" y="1790771"/>
            <a:ext cx="734496" cy="323165"/>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a:p>
            <a:pPr algn="ctr"/>
            <a:endParaRPr lang="en-US" sz="750" dirty="0">
              <a:latin typeface="Avenir Next LT Pro Light" panose="020B0304020202020204" pitchFamily="34" charset="77"/>
            </a:endParaRPr>
          </a:p>
        </p:txBody>
      </p:sp>
      <p:sp>
        <p:nvSpPr>
          <p:cNvPr id="67" name="TextBox 66">
            <a:extLst>
              <a:ext uri="{FF2B5EF4-FFF2-40B4-BE49-F238E27FC236}">
                <a16:creationId xmlns:a16="http://schemas.microsoft.com/office/drawing/2014/main" id="{D8B135DF-E170-87F2-E368-6AB9D6FB5CBF}"/>
              </a:ext>
            </a:extLst>
          </p:cNvPr>
          <p:cNvSpPr txBox="1"/>
          <p:nvPr/>
        </p:nvSpPr>
        <p:spPr>
          <a:xfrm>
            <a:off x="20570787" y="1731104"/>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68" name="TextBox 67">
            <a:extLst>
              <a:ext uri="{FF2B5EF4-FFF2-40B4-BE49-F238E27FC236}">
                <a16:creationId xmlns:a16="http://schemas.microsoft.com/office/drawing/2014/main" id="{C0ED1584-11C1-96BA-6764-CB355D227962}"/>
              </a:ext>
            </a:extLst>
          </p:cNvPr>
          <p:cNvSpPr txBox="1"/>
          <p:nvPr/>
        </p:nvSpPr>
        <p:spPr>
          <a:xfrm>
            <a:off x="15146565" y="1797018"/>
            <a:ext cx="551754" cy="207749"/>
          </a:xfrm>
          <a:prstGeom prst="rect">
            <a:avLst/>
          </a:prstGeom>
          <a:noFill/>
        </p:spPr>
        <p:txBody>
          <a:bodyPr wrap="none" rtlCol="0">
            <a:spAutoFit/>
          </a:bodyPr>
          <a:lstStyle/>
          <a:p>
            <a:pPr algn="ctr"/>
            <a:r>
              <a:rPr lang="en-US" sz="750" dirty="0">
                <a:latin typeface="Avenir Next LT Pro Light" panose="020B0304020202020204" pitchFamily="34" charset="77"/>
              </a:rPr>
              <a:t>Desktop</a:t>
            </a:r>
          </a:p>
        </p:txBody>
      </p:sp>
      <p:sp>
        <p:nvSpPr>
          <p:cNvPr id="69" name="TextBox 68">
            <a:extLst>
              <a:ext uri="{FF2B5EF4-FFF2-40B4-BE49-F238E27FC236}">
                <a16:creationId xmlns:a16="http://schemas.microsoft.com/office/drawing/2014/main" id="{4B8C10A7-B0D0-6FC3-39DA-0BC31BADD14C}"/>
              </a:ext>
            </a:extLst>
          </p:cNvPr>
          <p:cNvSpPr txBox="1"/>
          <p:nvPr/>
        </p:nvSpPr>
        <p:spPr>
          <a:xfrm>
            <a:off x="15995772" y="2056219"/>
            <a:ext cx="622285" cy="323165"/>
          </a:xfrm>
          <a:prstGeom prst="rect">
            <a:avLst/>
          </a:prstGeom>
          <a:noFill/>
        </p:spPr>
        <p:txBody>
          <a:bodyPr wrap="none" rtlCol="0">
            <a:spAutoFit/>
          </a:bodyPr>
          <a:lstStyle/>
          <a:p>
            <a:pPr algn="ctr"/>
            <a:r>
              <a:rPr lang="en-US" sz="750" dirty="0">
                <a:latin typeface="Avenir Next LT Pro Light" panose="020B0304020202020204" pitchFamily="34" charset="77"/>
              </a:rPr>
              <a:t>Medium</a:t>
            </a:r>
          </a:p>
          <a:p>
            <a:pPr algn="ctr"/>
            <a:r>
              <a:rPr lang="en-US" sz="750" dirty="0">
                <a:latin typeface="Avenir Next LT Pro Light" panose="020B0304020202020204" pitchFamily="34" charset="77"/>
              </a:rPr>
              <a:t>Rectangle</a:t>
            </a:r>
          </a:p>
        </p:txBody>
      </p:sp>
      <p:sp>
        <p:nvSpPr>
          <p:cNvPr id="70" name="TextBox 69">
            <a:extLst>
              <a:ext uri="{FF2B5EF4-FFF2-40B4-BE49-F238E27FC236}">
                <a16:creationId xmlns:a16="http://schemas.microsoft.com/office/drawing/2014/main" id="{353F8E5A-09B3-707E-659B-6DACBBF92107}"/>
              </a:ext>
            </a:extLst>
          </p:cNvPr>
          <p:cNvSpPr txBox="1"/>
          <p:nvPr/>
        </p:nvSpPr>
        <p:spPr>
          <a:xfrm>
            <a:off x="15979742" y="2426779"/>
            <a:ext cx="654345" cy="207749"/>
          </a:xfrm>
          <a:prstGeom prst="rect">
            <a:avLst/>
          </a:prstGeom>
          <a:noFill/>
        </p:spPr>
        <p:txBody>
          <a:bodyPr wrap="none" rtlCol="0">
            <a:spAutoFit/>
          </a:bodyPr>
          <a:lstStyle/>
          <a:p>
            <a:pPr algn="ctr"/>
            <a:r>
              <a:rPr lang="en-US" sz="750" dirty="0">
                <a:latin typeface="Avenir Next LT Pro Light" panose="020B0304020202020204" pitchFamily="34" charset="77"/>
              </a:rPr>
              <a:t>Skyscraper</a:t>
            </a:r>
          </a:p>
        </p:txBody>
      </p:sp>
      <p:sp>
        <p:nvSpPr>
          <p:cNvPr id="71" name="TextBox 70">
            <a:extLst>
              <a:ext uri="{FF2B5EF4-FFF2-40B4-BE49-F238E27FC236}">
                <a16:creationId xmlns:a16="http://schemas.microsoft.com/office/drawing/2014/main" id="{F762BAF5-E73C-C2D1-52D9-1463ED13DAC9}"/>
              </a:ext>
            </a:extLst>
          </p:cNvPr>
          <p:cNvSpPr txBox="1"/>
          <p:nvPr/>
        </p:nvSpPr>
        <p:spPr>
          <a:xfrm>
            <a:off x="16925944" y="2105562"/>
            <a:ext cx="662361" cy="207749"/>
          </a:xfrm>
          <a:prstGeom prst="rect">
            <a:avLst/>
          </a:prstGeom>
          <a:noFill/>
        </p:spPr>
        <p:txBody>
          <a:bodyPr wrap="none" rtlCol="0">
            <a:spAutoFit/>
          </a:bodyPr>
          <a:lstStyle/>
          <a:p>
            <a:pPr algn="ctr"/>
            <a:r>
              <a:rPr lang="en-US" sz="750" dirty="0">
                <a:latin typeface="Avenir Next LT Pro Light" panose="020B0304020202020204" pitchFamily="34" charset="77"/>
              </a:rPr>
              <a:t>300x250px</a:t>
            </a:r>
          </a:p>
        </p:txBody>
      </p:sp>
      <p:sp>
        <p:nvSpPr>
          <p:cNvPr id="72" name="TextBox 71">
            <a:extLst>
              <a:ext uri="{FF2B5EF4-FFF2-40B4-BE49-F238E27FC236}">
                <a16:creationId xmlns:a16="http://schemas.microsoft.com/office/drawing/2014/main" id="{73898909-DE55-955E-5EFC-CF68FF64E1B7}"/>
              </a:ext>
            </a:extLst>
          </p:cNvPr>
          <p:cNvSpPr txBox="1"/>
          <p:nvPr/>
        </p:nvSpPr>
        <p:spPr>
          <a:xfrm>
            <a:off x="16925943" y="2434942"/>
            <a:ext cx="662362" cy="207749"/>
          </a:xfrm>
          <a:prstGeom prst="rect">
            <a:avLst/>
          </a:prstGeom>
          <a:noFill/>
        </p:spPr>
        <p:txBody>
          <a:bodyPr wrap="none" rtlCol="0">
            <a:spAutoFit/>
          </a:bodyPr>
          <a:lstStyle/>
          <a:p>
            <a:pPr algn="ctr"/>
            <a:r>
              <a:rPr lang="en-US" sz="750" dirty="0">
                <a:latin typeface="Avenir Next LT Pro Light" panose="020B0304020202020204" pitchFamily="34" charset="77"/>
              </a:rPr>
              <a:t>160x600px</a:t>
            </a:r>
          </a:p>
        </p:txBody>
      </p:sp>
      <p:sp>
        <p:nvSpPr>
          <p:cNvPr id="74" name="TextBox 73">
            <a:extLst>
              <a:ext uri="{FF2B5EF4-FFF2-40B4-BE49-F238E27FC236}">
                <a16:creationId xmlns:a16="http://schemas.microsoft.com/office/drawing/2014/main" id="{8BB15A64-461D-B345-4AA8-B1A90B3B6303}"/>
              </a:ext>
            </a:extLst>
          </p:cNvPr>
          <p:cNvSpPr txBox="1"/>
          <p:nvPr/>
        </p:nvSpPr>
        <p:spPr>
          <a:xfrm>
            <a:off x="17817987" y="2125842"/>
            <a:ext cx="413896" cy="207749"/>
          </a:xfrm>
          <a:prstGeom prst="rect">
            <a:avLst/>
          </a:prstGeom>
          <a:noFill/>
        </p:spPr>
        <p:txBody>
          <a:bodyPr wrap="none" rtlCol="0">
            <a:spAutoFit/>
          </a:bodyPr>
          <a:lstStyle/>
          <a:p>
            <a:pPr algn="ctr"/>
            <a:r>
              <a:rPr lang="en-US" sz="750" dirty="0">
                <a:latin typeface="Avenir Next LT Pro Light" panose="020B0304020202020204" pitchFamily="34" charset="77"/>
              </a:rPr>
              <a:t>50KB</a:t>
            </a:r>
          </a:p>
        </p:txBody>
      </p:sp>
      <p:sp>
        <p:nvSpPr>
          <p:cNvPr id="76" name="TextBox 75">
            <a:extLst>
              <a:ext uri="{FF2B5EF4-FFF2-40B4-BE49-F238E27FC236}">
                <a16:creationId xmlns:a16="http://schemas.microsoft.com/office/drawing/2014/main" id="{22B146BD-201A-F2D9-AD7C-D2DC0A3D9E8E}"/>
              </a:ext>
            </a:extLst>
          </p:cNvPr>
          <p:cNvSpPr txBox="1"/>
          <p:nvPr/>
        </p:nvSpPr>
        <p:spPr>
          <a:xfrm>
            <a:off x="17817987" y="2426944"/>
            <a:ext cx="413896" cy="207749"/>
          </a:xfrm>
          <a:prstGeom prst="rect">
            <a:avLst/>
          </a:prstGeom>
          <a:noFill/>
        </p:spPr>
        <p:txBody>
          <a:bodyPr wrap="none" rtlCol="0">
            <a:spAutoFit/>
          </a:bodyPr>
          <a:lstStyle/>
          <a:p>
            <a:pPr algn="ctr"/>
            <a:r>
              <a:rPr lang="en-US" sz="750" dirty="0">
                <a:latin typeface="Avenir Next LT Pro Light" panose="020B0304020202020204" pitchFamily="34" charset="77"/>
              </a:rPr>
              <a:t>50KB</a:t>
            </a:r>
          </a:p>
        </p:txBody>
      </p:sp>
      <p:sp>
        <p:nvSpPr>
          <p:cNvPr id="77" name="TextBox 76">
            <a:extLst>
              <a:ext uri="{FF2B5EF4-FFF2-40B4-BE49-F238E27FC236}">
                <a16:creationId xmlns:a16="http://schemas.microsoft.com/office/drawing/2014/main" id="{3679B786-E87F-19D1-473A-E80DFF6A5633}"/>
              </a:ext>
            </a:extLst>
          </p:cNvPr>
          <p:cNvSpPr txBox="1"/>
          <p:nvPr/>
        </p:nvSpPr>
        <p:spPr>
          <a:xfrm>
            <a:off x="18280777" y="2125842"/>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79" name="TextBox 78">
            <a:extLst>
              <a:ext uri="{FF2B5EF4-FFF2-40B4-BE49-F238E27FC236}">
                <a16:creationId xmlns:a16="http://schemas.microsoft.com/office/drawing/2014/main" id="{205B2F08-C46C-54ED-DDA5-8AEBCC1CC3EA}"/>
              </a:ext>
            </a:extLst>
          </p:cNvPr>
          <p:cNvSpPr txBox="1"/>
          <p:nvPr/>
        </p:nvSpPr>
        <p:spPr>
          <a:xfrm>
            <a:off x="18693441" y="2125842"/>
            <a:ext cx="386645" cy="207749"/>
          </a:xfrm>
          <a:prstGeom prst="rect">
            <a:avLst/>
          </a:prstGeom>
          <a:noFill/>
        </p:spPr>
        <p:txBody>
          <a:bodyPr wrap="none" rtlCol="0">
            <a:spAutoFit/>
          </a:bodyPr>
          <a:lstStyle/>
          <a:p>
            <a:pPr algn="ctr"/>
            <a:r>
              <a:rPr lang="en-US" sz="750" dirty="0">
                <a:latin typeface="Avenir Next LT Pro Light" panose="020B0304020202020204" pitchFamily="34" charset="77"/>
              </a:rPr>
              <a:t>2MB</a:t>
            </a:r>
          </a:p>
        </p:txBody>
      </p:sp>
      <p:sp>
        <p:nvSpPr>
          <p:cNvPr id="80" name="TextBox 79">
            <a:extLst>
              <a:ext uri="{FF2B5EF4-FFF2-40B4-BE49-F238E27FC236}">
                <a16:creationId xmlns:a16="http://schemas.microsoft.com/office/drawing/2014/main" id="{FB0543E4-F73A-B576-2F28-6FE8CFF08E88}"/>
              </a:ext>
            </a:extLst>
          </p:cNvPr>
          <p:cNvSpPr txBox="1"/>
          <p:nvPr/>
        </p:nvSpPr>
        <p:spPr>
          <a:xfrm>
            <a:off x="18280777" y="2426944"/>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81" name="TextBox 80">
            <a:extLst>
              <a:ext uri="{FF2B5EF4-FFF2-40B4-BE49-F238E27FC236}">
                <a16:creationId xmlns:a16="http://schemas.microsoft.com/office/drawing/2014/main" id="{4A2AB904-CFE8-7922-16F8-08F281B4AB93}"/>
              </a:ext>
            </a:extLst>
          </p:cNvPr>
          <p:cNvSpPr txBox="1"/>
          <p:nvPr/>
        </p:nvSpPr>
        <p:spPr>
          <a:xfrm>
            <a:off x="18693441" y="2426944"/>
            <a:ext cx="386645" cy="207749"/>
          </a:xfrm>
          <a:prstGeom prst="rect">
            <a:avLst/>
          </a:prstGeom>
          <a:noFill/>
        </p:spPr>
        <p:txBody>
          <a:bodyPr wrap="none" rtlCol="0">
            <a:spAutoFit/>
          </a:bodyPr>
          <a:lstStyle/>
          <a:p>
            <a:pPr algn="ctr"/>
            <a:r>
              <a:rPr lang="en-US" sz="750" dirty="0">
                <a:latin typeface="Avenir Next LT Pro Light" panose="020B0304020202020204" pitchFamily="34" charset="77"/>
              </a:rPr>
              <a:t>2MB</a:t>
            </a:r>
          </a:p>
        </p:txBody>
      </p:sp>
      <p:sp>
        <p:nvSpPr>
          <p:cNvPr id="93" name="TextBox 92">
            <a:extLst>
              <a:ext uri="{FF2B5EF4-FFF2-40B4-BE49-F238E27FC236}">
                <a16:creationId xmlns:a16="http://schemas.microsoft.com/office/drawing/2014/main" id="{EDADF18A-253A-7726-A09D-8CA06E309541}"/>
              </a:ext>
            </a:extLst>
          </p:cNvPr>
          <p:cNvSpPr txBox="1"/>
          <p:nvPr/>
        </p:nvSpPr>
        <p:spPr>
          <a:xfrm>
            <a:off x="20046874" y="2125842"/>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103" name="TextBox 102">
            <a:extLst>
              <a:ext uri="{FF2B5EF4-FFF2-40B4-BE49-F238E27FC236}">
                <a16:creationId xmlns:a16="http://schemas.microsoft.com/office/drawing/2014/main" id="{60AF39E0-3BDA-3A71-2E22-0E9164394C76}"/>
              </a:ext>
            </a:extLst>
          </p:cNvPr>
          <p:cNvSpPr txBox="1"/>
          <p:nvPr/>
        </p:nvSpPr>
        <p:spPr>
          <a:xfrm>
            <a:off x="20046874" y="2426944"/>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104" name="TextBox 103">
            <a:extLst>
              <a:ext uri="{FF2B5EF4-FFF2-40B4-BE49-F238E27FC236}">
                <a16:creationId xmlns:a16="http://schemas.microsoft.com/office/drawing/2014/main" id="{1B0BDE07-CB3A-3658-113C-2FBAD8E3A1E5}"/>
              </a:ext>
            </a:extLst>
          </p:cNvPr>
          <p:cNvSpPr txBox="1"/>
          <p:nvPr/>
        </p:nvSpPr>
        <p:spPr>
          <a:xfrm>
            <a:off x="19104125" y="2125842"/>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105" name="TextBox 104">
            <a:extLst>
              <a:ext uri="{FF2B5EF4-FFF2-40B4-BE49-F238E27FC236}">
                <a16:creationId xmlns:a16="http://schemas.microsoft.com/office/drawing/2014/main" id="{8CD16386-1D1E-F7A2-CB54-70739AB91B38}"/>
              </a:ext>
            </a:extLst>
          </p:cNvPr>
          <p:cNvSpPr txBox="1"/>
          <p:nvPr/>
        </p:nvSpPr>
        <p:spPr>
          <a:xfrm>
            <a:off x="19104125" y="2422099"/>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106" name="TextBox 105">
            <a:extLst>
              <a:ext uri="{FF2B5EF4-FFF2-40B4-BE49-F238E27FC236}">
                <a16:creationId xmlns:a16="http://schemas.microsoft.com/office/drawing/2014/main" id="{BAFB3233-4452-056C-1D16-EFC9C4D4A968}"/>
              </a:ext>
            </a:extLst>
          </p:cNvPr>
          <p:cNvSpPr txBox="1"/>
          <p:nvPr/>
        </p:nvSpPr>
        <p:spPr>
          <a:xfrm>
            <a:off x="20570464" y="2061604"/>
            <a:ext cx="846706" cy="307777"/>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p:txBody>
      </p:sp>
      <p:sp>
        <p:nvSpPr>
          <p:cNvPr id="117" name="TextBox 116">
            <a:extLst>
              <a:ext uri="{FF2B5EF4-FFF2-40B4-BE49-F238E27FC236}">
                <a16:creationId xmlns:a16="http://schemas.microsoft.com/office/drawing/2014/main" id="{584617AB-30CE-419B-19ED-391542D962C4}"/>
              </a:ext>
            </a:extLst>
          </p:cNvPr>
          <p:cNvSpPr txBox="1"/>
          <p:nvPr/>
        </p:nvSpPr>
        <p:spPr>
          <a:xfrm>
            <a:off x="20570787" y="2356082"/>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119" name="TextBox 118">
            <a:extLst>
              <a:ext uri="{FF2B5EF4-FFF2-40B4-BE49-F238E27FC236}">
                <a16:creationId xmlns:a16="http://schemas.microsoft.com/office/drawing/2014/main" id="{FA683939-45DB-6C4E-979F-45BB6EF895A1}"/>
              </a:ext>
            </a:extLst>
          </p:cNvPr>
          <p:cNvSpPr txBox="1"/>
          <p:nvPr/>
        </p:nvSpPr>
        <p:spPr>
          <a:xfrm>
            <a:off x="15146565" y="2117774"/>
            <a:ext cx="551754" cy="207749"/>
          </a:xfrm>
          <a:prstGeom prst="rect">
            <a:avLst/>
          </a:prstGeom>
          <a:noFill/>
        </p:spPr>
        <p:txBody>
          <a:bodyPr wrap="none" rtlCol="0">
            <a:spAutoFit/>
          </a:bodyPr>
          <a:lstStyle/>
          <a:p>
            <a:pPr algn="ctr"/>
            <a:r>
              <a:rPr lang="en-US" sz="750" dirty="0">
                <a:latin typeface="Avenir Next LT Pro Light" panose="020B0304020202020204" pitchFamily="34" charset="77"/>
              </a:rPr>
              <a:t>Desktop</a:t>
            </a:r>
          </a:p>
        </p:txBody>
      </p:sp>
      <p:sp>
        <p:nvSpPr>
          <p:cNvPr id="120" name="TextBox 119">
            <a:extLst>
              <a:ext uri="{FF2B5EF4-FFF2-40B4-BE49-F238E27FC236}">
                <a16:creationId xmlns:a16="http://schemas.microsoft.com/office/drawing/2014/main" id="{37647447-CE35-8CC9-B701-A33242694EC6}"/>
              </a:ext>
            </a:extLst>
          </p:cNvPr>
          <p:cNvSpPr txBox="1"/>
          <p:nvPr/>
        </p:nvSpPr>
        <p:spPr>
          <a:xfrm>
            <a:off x="15146565" y="2419451"/>
            <a:ext cx="551754" cy="207749"/>
          </a:xfrm>
          <a:prstGeom prst="rect">
            <a:avLst/>
          </a:prstGeom>
          <a:noFill/>
        </p:spPr>
        <p:txBody>
          <a:bodyPr wrap="none" rtlCol="0">
            <a:spAutoFit/>
          </a:bodyPr>
          <a:lstStyle/>
          <a:p>
            <a:pPr algn="ctr"/>
            <a:r>
              <a:rPr lang="en-US" sz="750" dirty="0">
                <a:latin typeface="Avenir Next LT Pro Light" panose="020B0304020202020204" pitchFamily="34" charset="77"/>
              </a:rPr>
              <a:t>Desktop</a:t>
            </a:r>
          </a:p>
        </p:txBody>
      </p:sp>
      <p:sp>
        <p:nvSpPr>
          <p:cNvPr id="122" name="TextBox 121">
            <a:extLst>
              <a:ext uri="{FF2B5EF4-FFF2-40B4-BE49-F238E27FC236}">
                <a16:creationId xmlns:a16="http://schemas.microsoft.com/office/drawing/2014/main" id="{23E43EF4-E936-2FA2-3F04-156CCA0BA72B}"/>
              </a:ext>
            </a:extLst>
          </p:cNvPr>
          <p:cNvSpPr txBox="1"/>
          <p:nvPr/>
        </p:nvSpPr>
        <p:spPr>
          <a:xfrm>
            <a:off x="16002183" y="2726167"/>
            <a:ext cx="609462" cy="207749"/>
          </a:xfrm>
          <a:prstGeom prst="rect">
            <a:avLst/>
          </a:prstGeom>
          <a:noFill/>
        </p:spPr>
        <p:txBody>
          <a:bodyPr wrap="none" rtlCol="0">
            <a:spAutoFit/>
          </a:bodyPr>
          <a:lstStyle/>
          <a:p>
            <a:pPr algn="ctr"/>
            <a:r>
              <a:rPr lang="en-US" sz="750" dirty="0">
                <a:latin typeface="Avenir Next LT Pro Light" panose="020B0304020202020204" pitchFamily="34" charset="77"/>
              </a:rPr>
              <a:t>Half-Page</a:t>
            </a:r>
          </a:p>
        </p:txBody>
      </p:sp>
      <p:sp>
        <p:nvSpPr>
          <p:cNvPr id="126" name="TextBox 125">
            <a:extLst>
              <a:ext uri="{FF2B5EF4-FFF2-40B4-BE49-F238E27FC236}">
                <a16:creationId xmlns:a16="http://schemas.microsoft.com/office/drawing/2014/main" id="{A8003AA5-CB5A-CFAA-7D76-C5C43555702E}"/>
              </a:ext>
            </a:extLst>
          </p:cNvPr>
          <p:cNvSpPr txBox="1"/>
          <p:nvPr/>
        </p:nvSpPr>
        <p:spPr>
          <a:xfrm>
            <a:off x="16925943" y="2728209"/>
            <a:ext cx="662362" cy="207749"/>
          </a:xfrm>
          <a:prstGeom prst="rect">
            <a:avLst/>
          </a:prstGeom>
          <a:noFill/>
        </p:spPr>
        <p:txBody>
          <a:bodyPr wrap="none" rtlCol="0">
            <a:spAutoFit/>
          </a:bodyPr>
          <a:lstStyle/>
          <a:p>
            <a:pPr algn="ctr"/>
            <a:r>
              <a:rPr lang="en-US" sz="750" dirty="0">
                <a:latin typeface="Avenir Next LT Pro Light" panose="020B0304020202020204" pitchFamily="34" charset="77"/>
              </a:rPr>
              <a:t>300x600px</a:t>
            </a:r>
          </a:p>
        </p:txBody>
      </p:sp>
      <p:sp>
        <p:nvSpPr>
          <p:cNvPr id="128" name="TextBox 127">
            <a:extLst>
              <a:ext uri="{FF2B5EF4-FFF2-40B4-BE49-F238E27FC236}">
                <a16:creationId xmlns:a16="http://schemas.microsoft.com/office/drawing/2014/main" id="{7ACB9D37-4933-E4DD-FAF9-CC3AEFD7D6F5}"/>
              </a:ext>
            </a:extLst>
          </p:cNvPr>
          <p:cNvSpPr txBox="1"/>
          <p:nvPr/>
        </p:nvSpPr>
        <p:spPr>
          <a:xfrm>
            <a:off x="17817987" y="2734559"/>
            <a:ext cx="413896" cy="207749"/>
          </a:xfrm>
          <a:prstGeom prst="rect">
            <a:avLst/>
          </a:prstGeom>
          <a:noFill/>
        </p:spPr>
        <p:txBody>
          <a:bodyPr wrap="none" rtlCol="0">
            <a:spAutoFit/>
          </a:bodyPr>
          <a:lstStyle/>
          <a:p>
            <a:pPr algn="ctr"/>
            <a:r>
              <a:rPr lang="en-US" sz="750" dirty="0">
                <a:latin typeface="Avenir Next LT Pro Light" panose="020B0304020202020204" pitchFamily="34" charset="77"/>
              </a:rPr>
              <a:t>50KB</a:t>
            </a:r>
          </a:p>
        </p:txBody>
      </p:sp>
      <p:sp>
        <p:nvSpPr>
          <p:cNvPr id="129" name="TextBox 128">
            <a:extLst>
              <a:ext uri="{FF2B5EF4-FFF2-40B4-BE49-F238E27FC236}">
                <a16:creationId xmlns:a16="http://schemas.microsoft.com/office/drawing/2014/main" id="{6A4A7935-2521-DA9D-6247-D852D566FA82}"/>
              </a:ext>
            </a:extLst>
          </p:cNvPr>
          <p:cNvSpPr txBox="1"/>
          <p:nvPr/>
        </p:nvSpPr>
        <p:spPr>
          <a:xfrm>
            <a:off x="18280777" y="2734559"/>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130" name="TextBox 129">
            <a:extLst>
              <a:ext uri="{FF2B5EF4-FFF2-40B4-BE49-F238E27FC236}">
                <a16:creationId xmlns:a16="http://schemas.microsoft.com/office/drawing/2014/main" id="{0707C7B3-31E9-E1BD-26DF-A71988F2E51A}"/>
              </a:ext>
            </a:extLst>
          </p:cNvPr>
          <p:cNvSpPr txBox="1"/>
          <p:nvPr/>
        </p:nvSpPr>
        <p:spPr>
          <a:xfrm>
            <a:off x="18693441" y="2734559"/>
            <a:ext cx="386645" cy="207749"/>
          </a:xfrm>
          <a:prstGeom prst="rect">
            <a:avLst/>
          </a:prstGeom>
          <a:noFill/>
        </p:spPr>
        <p:txBody>
          <a:bodyPr wrap="none" rtlCol="0">
            <a:spAutoFit/>
          </a:bodyPr>
          <a:lstStyle/>
          <a:p>
            <a:pPr algn="ctr"/>
            <a:r>
              <a:rPr lang="en-US" sz="750" dirty="0">
                <a:latin typeface="Avenir Next LT Pro Light" panose="020B0304020202020204" pitchFamily="34" charset="77"/>
              </a:rPr>
              <a:t>2MB</a:t>
            </a:r>
          </a:p>
        </p:txBody>
      </p:sp>
      <p:sp>
        <p:nvSpPr>
          <p:cNvPr id="132" name="TextBox 131">
            <a:extLst>
              <a:ext uri="{FF2B5EF4-FFF2-40B4-BE49-F238E27FC236}">
                <a16:creationId xmlns:a16="http://schemas.microsoft.com/office/drawing/2014/main" id="{87773149-B728-6371-E932-A4428F974326}"/>
              </a:ext>
            </a:extLst>
          </p:cNvPr>
          <p:cNvSpPr txBox="1"/>
          <p:nvPr/>
        </p:nvSpPr>
        <p:spPr>
          <a:xfrm>
            <a:off x="20046874" y="2734559"/>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133" name="TextBox 132">
            <a:extLst>
              <a:ext uri="{FF2B5EF4-FFF2-40B4-BE49-F238E27FC236}">
                <a16:creationId xmlns:a16="http://schemas.microsoft.com/office/drawing/2014/main" id="{BE70A078-11BB-3019-4C48-EAB8163EBCF8}"/>
              </a:ext>
            </a:extLst>
          </p:cNvPr>
          <p:cNvSpPr txBox="1"/>
          <p:nvPr/>
        </p:nvSpPr>
        <p:spPr>
          <a:xfrm>
            <a:off x="19104125" y="2729714"/>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134" name="TextBox 133">
            <a:extLst>
              <a:ext uri="{FF2B5EF4-FFF2-40B4-BE49-F238E27FC236}">
                <a16:creationId xmlns:a16="http://schemas.microsoft.com/office/drawing/2014/main" id="{A9ED874C-9991-73D4-983F-A67563462531}"/>
              </a:ext>
            </a:extLst>
          </p:cNvPr>
          <p:cNvSpPr txBox="1"/>
          <p:nvPr/>
        </p:nvSpPr>
        <p:spPr>
          <a:xfrm>
            <a:off x="20570787" y="2670047"/>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136" name="TextBox 135">
            <a:extLst>
              <a:ext uri="{FF2B5EF4-FFF2-40B4-BE49-F238E27FC236}">
                <a16:creationId xmlns:a16="http://schemas.microsoft.com/office/drawing/2014/main" id="{7D0FA051-25CE-4BD5-5DD3-7B53DBCD982D}"/>
              </a:ext>
            </a:extLst>
          </p:cNvPr>
          <p:cNvSpPr txBox="1"/>
          <p:nvPr/>
        </p:nvSpPr>
        <p:spPr>
          <a:xfrm>
            <a:off x="15146565" y="2730996"/>
            <a:ext cx="551754" cy="207749"/>
          </a:xfrm>
          <a:prstGeom prst="rect">
            <a:avLst/>
          </a:prstGeom>
          <a:noFill/>
        </p:spPr>
        <p:txBody>
          <a:bodyPr wrap="none" rtlCol="0">
            <a:spAutoFit/>
          </a:bodyPr>
          <a:lstStyle/>
          <a:p>
            <a:pPr algn="ctr"/>
            <a:r>
              <a:rPr lang="en-US" sz="750" dirty="0">
                <a:latin typeface="Avenir Next LT Pro Light" panose="020B0304020202020204" pitchFamily="34" charset="77"/>
              </a:rPr>
              <a:t>Desktop</a:t>
            </a:r>
          </a:p>
        </p:txBody>
      </p:sp>
      <p:sp>
        <p:nvSpPr>
          <p:cNvPr id="137" name="Rectangle 136">
            <a:extLst>
              <a:ext uri="{FF2B5EF4-FFF2-40B4-BE49-F238E27FC236}">
                <a16:creationId xmlns:a16="http://schemas.microsoft.com/office/drawing/2014/main" id="{31C745D9-DF2C-42BE-F2E9-6FBEE7459914}"/>
              </a:ext>
            </a:extLst>
          </p:cNvPr>
          <p:cNvSpPr/>
          <p:nvPr/>
        </p:nvSpPr>
        <p:spPr>
          <a:xfrm>
            <a:off x="15857358" y="3029845"/>
            <a:ext cx="899112" cy="565430"/>
          </a:xfrm>
          <a:prstGeom prst="rect">
            <a:avLst/>
          </a:prstGeom>
          <a:solidFill>
            <a:srgbClr val="E9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82" name="TextBox 81">
            <a:extLst>
              <a:ext uri="{FF2B5EF4-FFF2-40B4-BE49-F238E27FC236}">
                <a16:creationId xmlns:a16="http://schemas.microsoft.com/office/drawing/2014/main" id="{D3E27E77-6CFF-23E8-0419-18D6236F59F1}"/>
              </a:ext>
            </a:extLst>
          </p:cNvPr>
          <p:cNvSpPr txBox="1"/>
          <p:nvPr/>
        </p:nvSpPr>
        <p:spPr>
          <a:xfrm>
            <a:off x="16047869" y="3135085"/>
            <a:ext cx="518091" cy="323165"/>
          </a:xfrm>
          <a:prstGeom prst="rect">
            <a:avLst/>
          </a:prstGeom>
          <a:noFill/>
        </p:spPr>
        <p:txBody>
          <a:bodyPr wrap="none" rtlCol="0">
            <a:spAutoFit/>
          </a:bodyPr>
          <a:lstStyle/>
          <a:p>
            <a:pPr algn="ctr"/>
            <a:r>
              <a:rPr lang="en-US" sz="750" dirty="0">
                <a:latin typeface="Avenir Next LT Pro Light" panose="020B0304020202020204" pitchFamily="34" charset="77"/>
              </a:rPr>
              <a:t>Mobile </a:t>
            </a:r>
            <a:br>
              <a:rPr lang="en-US" sz="750" dirty="0">
                <a:latin typeface="Avenir Next LT Pro Light" panose="020B0304020202020204" pitchFamily="34" charset="77"/>
              </a:rPr>
            </a:br>
            <a:r>
              <a:rPr lang="en-US" sz="750" dirty="0">
                <a:latin typeface="Avenir Next LT Pro Light" panose="020B0304020202020204" pitchFamily="34" charset="77"/>
              </a:rPr>
              <a:t>Banner</a:t>
            </a:r>
          </a:p>
        </p:txBody>
      </p:sp>
      <p:sp>
        <p:nvSpPr>
          <p:cNvPr id="138" name="TextBox 137">
            <a:extLst>
              <a:ext uri="{FF2B5EF4-FFF2-40B4-BE49-F238E27FC236}">
                <a16:creationId xmlns:a16="http://schemas.microsoft.com/office/drawing/2014/main" id="{BC399402-BB54-5784-6A43-1BDD49E59BBA}"/>
              </a:ext>
            </a:extLst>
          </p:cNvPr>
          <p:cNvSpPr txBox="1"/>
          <p:nvPr/>
        </p:nvSpPr>
        <p:spPr>
          <a:xfrm>
            <a:off x="16039854" y="3929893"/>
            <a:ext cx="534121" cy="323165"/>
          </a:xfrm>
          <a:prstGeom prst="rect">
            <a:avLst/>
          </a:prstGeom>
          <a:noFill/>
        </p:spPr>
        <p:txBody>
          <a:bodyPr wrap="none" rtlCol="0">
            <a:spAutoFit/>
          </a:bodyPr>
          <a:lstStyle/>
          <a:p>
            <a:pPr algn="ctr"/>
            <a:r>
              <a:rPr lang="en-US" sz="750" dirty="0">
                <a:latin typeface="Avenir Next LT Pro Light" panose="020B0304020202020204" pitchFamily="34" charset="77"/>
              </a:rPr>
              <a:t>Tablet</a:t>
            </a:r>
            <a:br>
              <a:rPr lang="en-US" sz="800" dirty="0">
                <a:latin typeface="Avenir Next LT Pro Light" panose="020B0304020202020204" pitchFamily="34" charset="77"/>
              </a:rPr>
            </a:br>
            <a:r>
              <a:rPr lang="en-US" sz="700" dirty="0">
                <a:latin typeface="Avenir Next LT Pro Light" panose="020B0304020202020204" pitchFamily="34" charset="77"/>
              </a:rPr>
              <a:t>(Portrait)</a:t>
            </a:r>
          </a:p>
        </p:txBody>
      </p:sp>
      <p:sp>
        <p:nvSpPr>
          <p:cNvPr id="140" name="TextBox 139">
            <a:extLst>
              <a:ext uri="{FF2B5EF4-FFF2-40B4-BE49-F238E27FC236}">
                <a16:creationId xmlns:a16="http://schemas.microsoft.com/office/drawing/2014/main" id="{48F2A459-88FB-2CA3-E0D6-8C1282FE33EC}"/>
              </a:ext>
            </a:extLst>
          </p:cNvPr>
          <p:cNvSpPr txBox="1"/>
          <p:nvPr/>
        </p:nvSpPr>
        <p:spPr>
          <a:xfrm>
            <a:off x="15129734" y="4543096"/>
            <a:ext cx="585417" cy="323165"/>
          </a:xfrm>
          <a:prstGeom prst="rect">
            <a:avLst/>
          </a:prstGeom>
          <a:noFill/>
        </p:spPr>
        <p:txBody>
          <a:bodyPr wrap="none" rtlCol="0">
            <a:spAutoFit/>
          </a:bodyPr>
          <a:lstStyle/>
          <a:p>
            <a:pPr algn="ctr"/>
            <a:r>
              <a:rPr lang="en-US" sz="750" dirty="0">
                <a:latin typeface="Avenir Next LT Pro Light" panose="020B0304020202020204" pitchFamily="34" charset="77"/>
              </a:rPr>
              <a:t>Desktop </a:t>
            </a:r>
            <a:br>
              <a:rPr lang="en-US" sz="750" dirty="0">
                <a:latin typeface="Avenir Next LT Pro Light" panose="020B0304020202020204" pitchFamily="34" charset="77"/>
              </a:rPr>
            </a:br>
            <a:r>
              <a:rPr lang="en-US" sz="750" dirty="0">
                <a:latin typeface="Avenir Next LT Pro Light" panose="020B0304020202020204" pitchFamily="34" charset="77"/>
              </a:rPr>
              <a:t>&amp; Mobile</a:t>
            </a:r>
          </a:p>
        </p:txBody>
      </p:sp>
      <p:sp>
        <p:nvSpPr>
          <p:cNvPr id="143" name="TextBox 142">
            <a:extLst>
              <a:ext uri="{FF2B5EF4-FFF2-40B4-BE49-F238E27FC236}">
                <a16:creationId xmlns:a16="http://schemas.microsoft.com/office/drawing/2014/main" id="{D953E42E-0EA6-50B1-00E2-B51BB124B4AE}"/>
              </a:ext>
            </a:extLst>
          </p:cNvPr>
          <p:cNvSpPr txBox="1"/>
          <p:nvPr/>
        </p:nvSpPr>
        <p:spPr>
          <a:xfrm>
            <a:off x="15129734" y="4857785"/>
            <a:ext cx="585417" cy="323165"/>
          </a:xfrm>
          <a:prstGeom prst="rect">
            <a:avLst/>
          </a:prstGeom>
          <a:noFill/>
        </p:spPr>
        <p:txBody>
          <a:bodyPr wrap="none" rtlCol="0">
            <a:spAutoFit/>
          </a:bodyPr>
          <a:lstStyle/>
          <a:p>
            <a:pPr algn="ctr"/>
            <a:r>
              <a:rPr lang="en-US" sz="750" dirty="0">
                <a:latin typeface="Avenir Next LT Pro Light" panose="020B0304020202020204" pitchFamily="34" charset="77"/>
              </a:rPr>
              <a:t>Desktop </a:t>
            </a:r>
            <a:br>
              <a:rPr lang="en-US" sz="750" dirty="0">
                <a:latin typeface="Avenir Next LT Pro Light" panose="020B0304020202020204" pitchFamily="34" charset="77"/>
              </a:rPr>
            </a:br>
            <a:r>
              <a:rPr lang="en-US" sz="750" dirty="0">
                <a:latin typeface="Avenir Next LT Pro Light" panose="020B0304020202020204" pitchFamily="34" charset="77"/>
              </a:rPr>
              <a:t>&amp; Mobile</a:t>
            </a:r>
          </a:p>
        </p:txBody>
      </p:sp>
      <p:sp>
        <p:nvSpPr>
          <p:cNvPr id="148" name="TextBox 147">
            <a:extLst>
              <a:ext uri="{FF2B5EF4-FFF2-40B4-BE49-F238E27FC236}">
                <a16:creationId xmlns:a16="http://schemas.microsoft.com/office/drawing/2014/main" id="{C4509B93-1DAA-FE26-E4F1-1B3A70E252E7}"/>
              </a:ext>
            </a:extLst>
          </p:cNvPr>
          <p:cNvSpPr txBox="1"/>
          <p:nvPr/>
        </p:nvSpPr>
        <p:spPr>
          <a:xfrm>
            <a:off x="15967719" y="4242132"/>
            <a:ext cx="678391" cy="323165"/>
          </a:xfrm>
          <a:prstGeom prst="rect">
            <a:avLst/>
          </a:prstGeom>
          <a:noFill/>
        </p:spPr>
        <p:txBody>
          <a:bodyPr wrap="none" rtlCol="0">
            <a:spAutoFit/>
          </a:bodyPr>
          <a:lstStyle/>
          <a:p>
            <a:pPr algn="ctr"/>
            <a:r>
              <a:rPr lang="en-US" sz="750" dirty="0">
                <a:latin typeface="Avenir Next LT Pro Light" panose="020B0304020202020204" pitchFamily="34" charset="77"/>
              </a:rPr>
              <a:t>Tablet</a:t>
            </a:r>
            <a:br>
              <a:rPr lang="en-US" sz="800" dirty="0">
                <a:latin typeface="Avenir Next LT Pro Light" panose="020B0304020202020204" pitchFamily="34" charset="77"/>
              </a:rPr>
            </a:br>
            <a:r>
              <a:rPr lang="en-US" sz="700" dirty="0">
                <a:latin typeface="Avenir Next LT Pro Light" panose="020B0304020202020204" pitchFamily="34" charset="77"/>
              </a:rPr>
              <a:t>(Landscape)</a:t>
            </a:r>
          </a:p>
        </p:txBody>
      </p:sp>
      <p:sp>
        <p:nvSpPr>
          <p:cNvPr id="161" name="TextBox 160">
            <a:extLst>
              <a:ext uri="{FF2B5EF4-FFF2-40B4-BE49-F238E27FC236}">
                <a16:creationId xmlns:a16="http://schemas.microsoft.com/office/drawing/2014/main" id="{C94AF92B-8833-3B61-AAD7-2A488A8D9C8F}"/>
              </a:ext>
            </a:extLst>
          </p:cNvPr>
          <p:cNvSpPr txBox="1"/>
          <p:nvPr/>
        </p:nvSpPr>
        <p:spPr>
          <a:xfrm>
            <a:off x="17817987" y="3986490"/>
            <a:ext cx="413896" cy="207749"/>
          </a:xfrm>
          <a:prstGeom prst="rect">
            <a:avLst/>
          </a:prstGeom>
          <a:noFill/>
        </p:spPr>
        <p:txBody>
          <a:bodyPr wrap="none" rtlCol="0">
            <a:spAutoFit/>
          </a:bodyPr>
          <a:lstStyle/>
          <a:p>
            <a:pPr algn="ctr"/>
            <a:r>
              <a:rPr lang="en-US" sz="750" dirty="0">
                <a:latin typeface="Avenir Next LT Pro Light" panose="020B0304020202020204" pitchFamily="34" charset="77"/>
              </a:rPr>
              <a:t>50KB</a:t>
            </a:r>
          </a:p>
        </p:txBody>
      </p:sp>
      <p:sp>
        <p:nvSpPr>
          <p:cNvPr id="162" name="TextBox 161">
            <a:extLst>
              <a:ext uri="{FF2B5EF4-FFF2-40B4-BE49-F238E27FC236}">
                <a16:creationId xmlns:a16="http://schemas.microsoft.com/office/drawing/2014/main" id="{12C0FC68-84EA-7AB3-CD60-CEBBDB215F93}"/>
              </a:ext>
            </a:extLst>
          </p:cNvPr>
          <p:cNvSpPr txBox="1"/>
          <p:nvPr/>
        </p:nvSpPr>
        <p:spPr>
          <a:xfrm>
            <a:off x="17817987" y="4289749"/>
            <a:ext cx="413896" cy="207749"/>
          </a:xfrm>
          <a:prstGeom prst="rect">
            <a:avLst/>
          </a:prstGeom>
          <a:noFill/>
        </p:spPr>
        <p:txBody>
          <a:bodyPr wrap="none" rtlCol="0">
            <a:spAutoFit/>
          </a:bodyPr>
          <a:lstStyle/>
          <a:p>
            <a:pPr algn="ctr"/>
            <a:r>
              <a:rPr lang="en-US" sz="750" dirty="0">
                <a:latin typeface="Avenir Next LT Pro Light" panose="020B0304020202020204" pitchFamily="34" charset="77"/>
              </a:rPr>
              <a:t>50KB</a:t>
            </a:r>
          </a:p>
        </p:txBody>
      </p:sp>
      <p:sp>
        <p:nvSpPr>
          <p:cNvPr id="163" name="TextBox 162">
            <a:extLst>
              <a:ext uri="{FF2B5EF4-FFF2-40B4-BE49-F238E27FC236}">
                <a16:creationId xmlns:a16="http://schemas.microsoft.com/office/drawing/2014/main" id="{B9C80695-468A-9232-9868-81B4D2CD4762}"/>
              </a:ext>
            </a:extLst>
          </p:cNvPr>
          <p:cNvSpPr txBox="1"/>
          <p:nvPr/>
        </p:nvSpPr>
        <p:spPr>
          <a:xfrm>
            <a:off x="18700654" y="3666418"/>
            <a:ext cx="372218" cy="215444"/>
          </a:xfrm>
          <a:prstGeom prst="rect">
            <a:avLst/>
          </a:prstGeom>
          <a:noFill/>
        </p:spPr>
        <p:txBody>
          <a:bodyPr wrap="none" rtlCol="0">
            <a:spAutoFit/>
          </a:bodyPr>
          <a:lstStyle/>
          <a:p>
            <a:pPr algn="ctr"/>
            <a:r>
              <a:rPr lang="en-US" sz="750" dirty="0">
                <a:latin typeface="Avenir Next LT Pro Light" panose="020B0304020202020204" pitchFamily="34" charset="77"/>
              </a:rPr>
              <a:t>N/A</a:t>
            </a:r>
          </a:p>
        </p:txBody>
      </p:sp>
      <p:sp>
        <p:nvSpPr>
          <p:cNvPr id="173" name="TextBox 172">
            <a:extLst>
              <a:ext uri="{FF2B5EF4-FFF2-40B4-BE49-F238E27FC236}">
                <a16:creationId xmlns:a16="http://schemas.microsoft.com/office/drawing/2014/main" id="{7356DAC9-18CC-69F6-F728-E7B701271144}"/>
              </a:ext>
            </a:extLst>
          </p:cNvPr>
          <p:cNvSpPr txBox="1"/>
          <p:nvPr/>
        </p:nvSpPr>
        <p:spPr>
          <a:xfrm>
            <a:off x="18535370" y="4933758"/>
            <a:ext cx="359394" cy="207749"/>
          </a:xfrm>
          <a:prstGeom prst="rect">
            <a:avLst/>
          </a:prstGeom>
          <a:noFill/>
        </p:spPr>
        <p:txBody>
          <a:bodyPr wrap="none" rtlCol="0">
            <a:spAutoFit/>
          </a:bodyPr>
          <a:lstStyle/>
          <a:p>
            <a:r>
              <a:rPr lang="en-US" sz="750" dirty="0">
                <a:latin typeface="Avenir Next LT Pro Light" panose="020B0304020202020204" pitchFamily="34" charset="77"/>
              </a:rPr>
              <a:t>N/A</a:t>
            </a:r>
          </a:p>
        </p:txBody>
      </p:sp>
      <p:sp>
        <p:nvSpPr>
          <p:cNvPr id="179" name="TextBox 178">
            <a:extLst>
              <a:ext uri="{FF2B5EF4-FFF2-40B4-BE49-F238E27FC236}">
                <a16:creationId xmlns:a16="http://schemas.microsoft.com/office/drawing/2014/main" id="{2FCA8637-BFE2-9DE4-36DB-65BF06805CB5}"/>
              </a:ext>
            </a:extLst>
          </p:cNvPr>
          <p:cNvSpPr txBox="1"/>
          <p:nvPr/>
        </p:nvSpPr>
        <p:spPr>
          <a:xfrm>
            <a:off x="18280777" y="3973308"/>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192" name="TextBox 191">
            <a:extLst>
              <a:ext uri="{FF2B5EF4-FFF2-40B4-BE49-F238E27FC236}">
                <a16:creationId xmlns:a16="http://schemas.microsoft.com/office/drawing/2014/main" id="{B252965E-8A8A-8C1F-9A23-0B4708BAFD15}"/>
              </a:ext>
            </a:extLst>
          </p:cNvPr>
          <p:cNvSpPr txBox="1"/>
          <p:nvPr/>
        </p:nvSpPr>
        <p:spPr>
          <a:xfrm>
            <a:off x="18280777" y="4289749"/>
            <a:ext cx="468398" cy="207749"/>
          </a:xfrm>
          <a:prstGeom prst="rect">
            <a:avLst/>
          </a:prstGeom>
          <a:noFill/>
        </p:spPr>
        <p:txBody>
          <a:bodyPr wrap="none" rtlCol="0">
            <a:spAutoFit/>
          </a:bodyPr>
          <a:lstStyle/>
          <a:p>
            <a:pPr algn="ctr"/>
            <a:r>
              <a:rPr lang="en-US" sz="750" dirty="0">
                <a:latin typeface="Avenir Next LT Pro Light" panose="020B0304020202020204" pitchFamily="34" charset="77"/>
              </a:rPr>
              <a:t>200KB</a:t>
            </a:r>
          </a:p>
        </p:txBody>
      </p:sp>
      <p:sp>
        <p:nvSpPr>
          <p:cNvPr id="194" name="TextBox 193">
            <a:extLst>
              <a:ext uri="{FF2B5EF4-FFF2-40B4-BE49-F238E27FC236}">
                <a16:creationId xmlns:a16="http://schemas.microsoft.com/office/drawing/2014/main" id="{4FC038A1-BFB4-62EF-A78C-E98C937EA36A}"/>
              </a:ext>
            </a:extLst>
          </p:cNvPr>
          <p:cNvSpPr txBox="1"/>
          <p:nvPr/>
        </p:nvSpPr>
        <p:spPr>
          <a:xfrm>
            <a:off x="18700273" y="4288842"/>
            <a:ext cx="386645" cy="207749"/>
          </a:xfrm>
          <a:prstGeom prst="rect">
            <a:avLst/>
          </a:prstGeom>
          <a:noFill/>
        </p:spPr>
        <p:txBody>
          <a:bodyPr wrap="none" rtlCol="0">
            <a:spAutoFit/>
          </a:bodyPr>
          <a:lstStyle/>
          <a:p>
            <a:pPr algn="ctr"/>
            <a:r>
              <a:rPr lang="en-US" sz="750" dirty="0">
                <a:latin typeface="Avenir Next LT Pro Light" panose="020B0304020202020204" pitchFamily="34" charset="77"/>
              </a:rPr>
              <a:t>2MB</a:t>
            </a:r>
          </a:p>
        </p:txBody>
      </p:sp>
      <p:sp>
        <p:nvSpPr>
          <p:cNvPr id="216" name="TextBox 215">
            <a:extLst>
              <a:ext uri="{FF2B5EF4-FFF2-40B4-BE49-F238E27FC236}">
                <a16:creationId xmlns:a16="http://schemas.microsoft.com/office/drawing/2014/main" id="{E1D9243C-8C77-C3AB-6411-F4EEA9AC0DBD}"/>
              </a:ext>
            </a:extLst>
          </p:cNvPr>
          <p:cNvSpPr txBox="1"/>
          <p:nvPr/>
        </p:nvSpPr>
        <p:spPr>
          <a:xfrm>
            <a:off x="19104125" y="4607963"/>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217" name="TextBox 216">
            <a:extLst>
              <a:ext uri="{FF2B5EF4-FFF2-40B4-BE49-F238E27FC236}">
                <a16:creationId xmlns:a16="http://schemas.microsoft.com/office/drawing/2014/main" id="{6104FCBB-63B7-70BD-CCE0-C751D6610A2F}"/>
              </a:ext>
            </a:extLst>
          </p:cNvPr>
          <p:cNvSpPr txBox="1"/>
          <p:nvPr/>
        </p:nvSpPr>
        <p:spPr>
          <a:xfrm>
            <a:off x="19104125" y="4919340"/>
            <a:ext cx="734496" cy="207749"/>
          </a:xfrm>
          <a:prstGeom prst="rect">
            <a:avLst/>
          </a:prstGeom>
          <a:noFill/>
        </p:spPr>
        <p:txBody>
          <a:bodyPr wrap="none" rtlCol="0">
            <a:spAutoFit/>
          </a:bodyPr>
          <a:lstStyle/>
          <a:p>
            <a:pPr algn="ctr"/>
            <a:r>
              <a:rPr lang="en-US" sz="750" dirty="0">
                <a:latin typeface="Avenir Next LT Pro Light" panose="020B0304020202020204" pitchFamily="34" charset="77"/>
              </a:rPr>
              <a:t>30 SEC MAX</a:t>
            </a:r>
          </a:p>
        </p:txBody>
      </p:sp>
      <p:sp>
        <p:nvSpPr>
          <p:cNvPr id="146" name="Rectangle 145">
            <a:extLst>
              <a:ext uri="{FF2B5EF4-FFF2-40B4-BE49-F238E27FC236}">
                <a16:creationId xmlns:a16="http://schemas.microsoft.com/office/drawing/2014/main" id="{C3DA7C2F-D732-D20A-86F4-FDD9E1511959}"/>
              </a:ext>
            </a:extLst>
          </p:cNvPr>
          <p:cNvSpPr/>
          <p:nvPr/>
        </p:nvSpPr>
        <p:spPr>
          <a:xfrm>
            <a:off x="17718462" y="541212"/>
            <a:ext cx="1357306" cy="215782"/>
          </a:xfrm>
          <a:prstGeom prst="rect">
            <a:avLst/>
          </a:prstGeom>
          <a:solidFill>
            <a:srgbClr val="00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B8507654-B1D1-610B-A0EB-E3CC883FC484}"/>
              </a:ext>
            </a:extLst>
          </p:cNvPr>
          <p:cNvSpPr txBox="1"/>
          <p:nvPr/>
        </p:nvSpPr>
        <p:spPr>
          <a:xfrm>
            <a:off x="17877431" y="543729"/>
            <a:ext cx="1046540" cy="213265"/>
          </a:xfrm>
          <a:prstGeom prst="rect">
            <a:avLst/>
          </a:prstGeom>
          <a:noFill/>
        </p:spPr>
        <p:txBody>
          <a:bodyPr wrap="none" rtlCol="0">
            <a:spAutoFit/>
          </a:bodyPr>
          <a:lstStyle/>
          <a:p>
            <a:pPr algn="ctr"/>
            <a:r>
              <a:rPr lang="en-US" sz="1000" b="1" dirty="0">
                <a:solidFill>
                  <a:schemeClr val="bg1"/>
                </a:solidFill>
                <a:latin typeface="Avenir Next LT Pro" panose="020B0504020202020204" pitchFamily="34" charset="77"/>
              </a:rPr>
              <a:t>Max File Weight</a:t>
            </a:r>
          </a:p>
        </p:txBody>
      </p:sp>
      <p:cxnSp>
        <p:nvCxnSpPr>
          <p:cNvPr id="95" name="Straight Connector 94">
            <a:extLst>
              <a:ext uri="{FF2B5EF4-FFF2-40B4-BE49-F238E27FC236}">
                <a16:creationId xmlns:a16="http://schemas.microsoft.com/office/drawing/2014/main" id="{0343E6B7-DD5B-573E-73C1-F2734D14F26B}"/>
              </a:ext>
            </a:extLst>
          </p:cNvPr>
          <p:cNvCxnSpPr>
            <a:cxnSpLocks/>
          </p:cNvCxnSpPr>
          <p:nvPr/>
        </p:nvCxnSpPr>
        <p:spPr>
          <a:xfrm>
            <a:off x="17728230" y="528899"/>
            <a:ext cx="0" cy="46404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9C2D5B5-B780-8EBA-8219-51CB07EE77C9}"/>
              </a:ext>
            </a:extLst>
          </p:cNvPr>
          <p:cNvCxnSpPr>
            <a:cxnSpLocks/>
          </p:cNvCxnSpPr>
          <p:nvPr/>
        </p:nvCxnSpPr>
        <p:spPr>
          <a:xfrm>
            <a:off x="19075768" y="502336"/>
            <a:ext cx="21640" cy="468655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0F798D-981A-253C-3FD2-A73EF89ACB23}"/>
              </a:ext>
            </a:extLst>
          </p:cNvPr>
          <p:cNvCxnSpPr>
            <a:cxnSpLocks/>
          </p:cNvCxnSpPr>
          <p:nvPr/>
        </p:nvCxnSpPr>
        <p:spPr>
          <a:xfrm>
            <a:off x="16761942" y="516226"/>
            <a:ext cx="5472" cy="46726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C017C383-6225-7E86-C808-251751548025}"/>
              </a:ext>
            </a:extLst>
          </p:cNvPr>
          <p:cNvSpPr txBox="1"/>
          <p:nvPr/>
        </p:nvSpPr>
        <p:spPr>
          <a:xfrm>
            <a:off x="16953195" y="3983678"/>
            <a:ext cx="607859" cy="207749"/>
          </a:xfrm>
          <a:prstGeom prst="rect">
            <a:avLst/>
          </a:prstGeom>
          <a:noFill/>
        </p:spPr>
        <p:txBody>
          <a:bodyPr wrap="none" rtlCol="0">
            <a:spAutoFit/>
          </a:bodyPr>
          <a:lstStyle/>
          <a:p>
            <a:pPr algn="ctr"/>
            <a:r>
              <a:rPr lang="en-US" sz="750" dirty="0">
                <a:latin typeface="Avenir Next LT Pro Light" panose="020B0304020202020204" pitchFamily="34" charset="77"/>
              </a:rPr>
              <a:t>768x90px</a:t>
            </a:r>
          </a:p>
        </p:txBody>
      </p:sp>
      <p:sp>
        <p:nvSpPr>
          <p:cNvPr id="220" name="TextBox 219">
            <a:extLst>
              <a:ext uri="{FF2B5EF4-FFF2-40B4-BE49-F238E27FC236}">
                <a16:creationId xmlns:a16="http://schemas.microsoft.com/office/drawing/2014/main" id="{177BCE77-330F-E573-6F0E-8AE1A765BBE2}"/>
              </a:ext>
            </a:extLst>
          </p:cNvPr>
          <p:cNvSpPr txBox="1"/>
          <p:nvPr/>
        </p:nvSpPr>
        <p:spPr>
          <a:xfrm>
            <a:off x="20046874" y="4620131"/>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221" name="TextBox 220">
            <a:extLst>
              <a:ext uri="{FF2B5EF4-FFF2-40B4-BE49-F238E27FC236}">
                <a16:creationId xmlns:a16="http://schemas.microsoft.com/office/drawing/2014/main" id="{4CDF8F92-8AA7-8C80-21E2-3C76A995EC4E}"/>
              </a:ext>
            </a:extLst>
          </p:cNvPr>
          <p:cNvSpPr txBox="1"/>
          <p:nvPr/>
        </p:nvSpPr>
        <p:spPr>
          <a:xfrm>
            <a:off x="20046874" y="4933758"/>
            <a:ext cx="351378" cy="207749"/>
          </a:xfrm>
          <a:prstGeom prst="rect">
            <a:avLst/>
          </a:prstGeom>
          <a:noFill/>
        </p:spPr>
        <p:txBody>
          <a:bodyPr wrap="none" rtlCol="0">
            <a:spAutoFit/>
          </a:bodyPr>
          <a:lstStyle/>
          <a:p>
            <a:pPr algn="ctr"/>
            <a:r>
              <a:rPr lang="en-US" sz="750" dirty="0">
                <a:latin typeface="Avenir Next LT Pro Light" panose="020B0304020202020204" pitchFamily="34" charset="77"/>
              </a:rPr>
              <a:t>YES</a:t>
            </a:r>
          </a:p>
        </p:txBody>
      </p:sp>
      <p:sp>
        <p:nvSpPr>
          <p:cNvPr id="222" name="TextBox 221">
            <a:extLst>
              <a:ext uri="{FF2B5EF4-FFF2-40B4-BE49-F238E27FC236}">
                <a16:creationId xmlns:a16="http://schemas.microsoft.com/office/drawing/2014/main" id="{A744E35E-F2B1-51DF-4D03-0F24561C375C}"/>
              </a:ext>
            </a:extLst>
          </p:cNvPr>
          <p:cNvSpPr txBox="1"/>
          <p:nvPr/>
        </p:nvSpPr>
        <p:spPr>
          <a:xfrm>
            <a:off x="20570787" y="4549967"/>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223" name="TextBox 222">
            <a:extLst>
              <a:ext uri="{FF2B5EF4-FFF2-40B4-BE49-F238E27FC236}">
                <a16:creationId xmlns:a16="http://schemas.microsoft.com/office/drawing/2014/main" id="{6CCA3032-7117-FD6B-8B6C-E375EDE14E02}"/>
              </a:ext>
            </a:extLst>
          </p:cNvPr>
          <p:cNvSpPr txBox="1"/>
          <p:nvPr/>
        </p:nvSpPr>
        <p:spPr>
          <a:xfrm>
            <a:off x="20570787" y="3913959"/>
            <a:ext cx="846706" cy="415498"/>
          </a:xfrm>
          <a:prstGeom prst="rect">
            <a:avLst/>
          </a:prstGeom>
          <a:noFill/>
        </p:spPr>
        <p:txBody>
          <a:bodyPr wrap="none" rtlCol="0">
            <a:spAutoFit/>
          </a:bodyPr>
          <a:lstStyle/>
          <a:p>
            <a:pPr algn="ctr"/>
            <a:r>
              <a:rPr lang="en-US" sz="700" dirty="0">
                <a:latin typeface="Avenir Next LT Pro Light" panose="020B0304020202020204" pitchFamily="34" charset="77"/>
              </a:rPr>
              <a:t>6 MAX </a:t>
            </a:r>
            <a:br>
              <a:rPr lang="en-US" sz="700" dirty="0">
                <a:latin typeface="Avenir Next LT Pro Light" panose="020B0304020202020204" pitchFamily="34" charset="77"/>
              </a:rPr>
            </a:br>
            <a:r>
              <a:rPr lang="en-US" sz="700" dirty="0">
                <a:latin typeface="Avenir Next LT Pro Light" panose="020B0304020202020204" pitchFamily="34" charset="77"/>
              </a:rPr>
              <a:t>PER CAMPAIGN</a:t>
            </a:r>
          </a:p>
          <a:p>
            <a:pPr algn="ctr"/>
            <a:endParaRPr lang="en-US" sz="700" dirty="0">
              <a:latin typeface="Avenir Next LT Pro Light" panose="020B0304020202020204" pitchFamily="34" charset="77"/>
            </a:endParaRPr>
          </a:p>
        </p:txBody>
      </p:sp>
      <p:sp>
        <p:nvSpPr>
          <p:cNvPr id="226" name="TextBox 225">
            <a:extLst>
              <a:ext uri="{FF2B5EF4-FFF2-40B4-BE49-F238E27FC236}">
                <a16:creationId xmlns:a16="http://schemas.microsoft.com/office/drawing/2014/main" id="{3FCC2499-169F-4512-6565-68F17D1B6FD6}"/>
              </a:ext>
            </a:extLst>
          </p:cNvPr>
          <p:cNvSpPr txBox="1"/>
          <p:nvPr/>
        </p:nvSpPr>
        <p:spPr>
          <a:xfrm>
            <a:off x="15004543" y="5803750"/>
            <a:ext cx="3069640" cy="1500411"/>
          </a:xfrm>
          <a:prstGeom prst="rect">
            <a:avLst/>
          </a:prstGeom>
          <a:noFill/>
        </p:spPr>
        <p:txBody>
          <a:bodyPr wrap="square">
            <a:spAutoFit/>
          </a:bodyPr>
          <a:lstStyle/>
          <a:p>
            <a:r>
              <a:rPr lang="en-US" sz="800" b="1" u="none" strike="noStrike" dirty="0">
                <a:solidFill>
                  <a:srgbClr val="000A3A"/>
                </a:solidFill>
                <a:effectLst/>
                <a:latin typeface="Avenir Next LT Pro" panose="020B0504020202020204" pitchFamily="34" charset="77"/>
              </a:rPr>
              <a:t>Accepted File Types/Formats:</a:t>
            </a:r>
            <a:br>
              <a:rPr lang="en-US" sz="800" u="none" strike="noStrike" dirty="0">
                <a:solidFill>
                  <a:schemeClr val="bg1"/>
                </a:solidFill>
                <a:effectLst/>
                <a:latin typeface="Avenir Next LT Pro Light" panose="020B0304020202020204" pitchFamily="34" charset="77"/>
              </a:rPr>
            </a:br>
            <a:r>
              <a:rPr lang="en-US" sz="750" u="none" strike="noStrike" dirty="0">
                <a:solidFill>
                  <a:schemeClr val="bg1"/>
                </a:solidFill>
                <a:effectLst/>
                <a:latin typeface="Avenir Next LT Pro Light" panose="020B0304020202020204" pitchFamily="34" charset="77"/>
              </a:rPr>
              <a:t>Site-Served - JPG, PNG, GIF, HTML 5</a:t>
            </a:r>
            <a:br>
              <a:rPr lang="en-US" sz="750" u="none" strike="noStrike" dirty="0">
                <a:solidFill>
                  <a:schemeClr val="bg1"/>
                </a:solidFill>
                <a:effectLst/>
                <a:latin typeface="Avenir Next LT Pro Light" panose="020B0304020202020204" pitchFamily="34" charset="77"/>
              </a:rPr>
            </a:br>
            <a:r>
              <a:rPr lang="en-US" sz="750" u="none" strike="noStrike" dirty="0">
                <a:solidFill>
                  <a:schemeClr val="bg1"/>
                </a:solidFill>
                <a:effectLst/>
                <a:latin typeface="Avenir Next LT Pro Light" panose="020B0304020202020204" pitchFamily="34" charset="77"/>
              </a:rPr>
              <a:t>Third-Party - </a:t>
            </a:r>
            <a:r>
              <a:rPr lang="en-US" sz="750" u="none" strike="noStrike" dirty="0" err="1">
                <a:solidFill>
                  <a:schemeClr val="bg1"/>
                </a:solidFill>
                <a:effectLst/>
                <a:latin typeface="Avenir Next LT Pro Light" panose="020B0304020202020204" pitchFamily="34" charset="77"/>
              </a:rPr>
              <a:t>Javascript</a:t>
            </a:r>
            <a:r>
              <a:rPr lang="en-US" sz="750" u="none" strike="noStrike" dirty="0">
                <a:solidFill>
                  <a:schemeClr val="bg1"/>
                </a:solidFill>
                <a:effectLst/>
                <a:latin typeface="Avenir Next LT Pro Light" panose="020B0304020202020204" pitchFamily="34" charset="77"/>
              </a:rPr>
              <a:t>, </a:t>
            </a:r>
            <a:r>
              <a:rPr lang="en-US" sz="750" u="none" strike="noStrike" dirty="0" err="1">
                <a:solidFill>
                  <a:schemeClr val="bg1"/>
                </a:solidFill>
                <a:effectLst/>
                <a:latin typeface="Avenir Next LT Pro Light" panose="020B0304020202020204" pitchFamily="34" charset="77"/>
              </a:rPr>
              <a:t>iframe</a:t>
            </a:r>
            <a:r>
              <a:rPr lang="en-US" sz="750" u="none" strike="noStrike" dirty="0">
                <a:solidFill>
                  <a:schemeClr val="bg1"/>
                </a:solidFill>
                <a:effectLst/>
                <a:latin typeface="Avenir Next LT Pro Light" panose="020B0304020202020204" pitchFamily="34" charset="77"/>
              </a:rPr>
              <a:t>, Internal Redirect</a:t>
            </a:r>
            <a:br>
              <a:rPr lang="en-US" sz="750" u="none" strike="noStrike" dirty="0">
                <a:solidFill>
                  <a:schemeClr val="bg1"/>
                </a:solidFill>
                <a:effectLst/>
                <a:latin typeface="Avenir Next LT Pro Light" panose="020B0304020202020204" pitchFamily="34" charset="77"/>
              </a:rPr>
            </a:br>
            <a:br>
              <a:rPr lang="en-US" sz="750" u="none" strike="noStrike" dirty="0">
                <a:solidFill>
                  <a:schemeClr val="bg1"/>
                </a:solidFill>
                <a:effectLst/>
                <a:latin typeface="Avenir Next LT Pro Light" panose="020B0304020202020204" pitchFamily="34" charset="77"/>
              </a:rPr>
            </a:br>
            <a:r>
              <a:rPr lang="en-US" sz="750" u="none" strike="noStrike" dirty="0">
                <a:solidFill>
                  <a:schemeClr val="bg1"/>
                </a:solidFill>
                <a:effectLst/>
                <a:latin typeface="Avenir Next LT Pro Light" panose="020B0304020202020204" pitchFamily="34" charset="77"/>
              </a:rPr>
              <a:t>All creatives must function uniformly on both Windows and Mac OS X operating systems as well as the following browsers: </a:t>
            </a:r>
            <a:br>
              <a:rPr lang="en-US" sz="750" u="none" strike="noStrike" dirty="0">
                <a:solidFill>
                  <a:schemeClr val="bg1"/>
                </a:solidFill>
                <a:effectLst/>
                <a:latin typeface="Avenir Next LT Pro Light" panose="020B0304020202020204" pitchFamily="34" charset="77"/>
              </a:rPr>
            </a:br>
            <a:r>
              <a:rPr lang="en-US" sz="750" u="none" strike="noStrike" dirty="0">
                <a:solidFill>
                  <a:schemeClr val="bg1"/>
                </a:solidFill>
                <a:effectLst/>
                <a:latin typeface="Avenir Next LT Pro Light" panose="020B0304020202020204" pitchFamily="34" charset="77"/>
              </a:rPr>
              <a:t>Google Chrome, Firefox, Microsoft Edge and Safari for Mac OS X. </a:t>
            </a:r>
            <a:br>
              <a:rPr lang="en-US" sz="750" u="none" strike="noStrike" dirty="0">
                <a:solidFill>
                  <a:schemeClr val="bg1"/>
                </a:solidFill>
                <a:effectLst/>
                <a:latin typeface="Avenir Next LT Pro Light" panose="020B0304020202020204" pitchFamily="34" charset="77"/>
              </a:rPr>
            </a:br>
            <a:br>
              <a:rPr lang="en-US" sz="750" u="none" strike="noStrike" dirty="0">
                <a:solidFill>
                  <a:schemeClr val="bg1"/>
                </a:solidFill>
                <a:effectLst/>
                <a:latin typeface="Avenir Next LT Pro Light" panose="020B0304020202020204" pitchFamily="34" charset="77"/>
              </a:rPr>
            </a:br>
            <a:r>
              <a:rPr lang="en-US" sz="750" u="none" strike="noStrike" dirty="0">
                <a:solidFill>
                  <a:schemeClr val="bg1"/>
                </a:solidFill>
                <a:effectLst/>
                <a:latin typeface="Avenir Next LT Pro Light" panose="020B0304020202020204" pitchFamily="34" charset="77"/>
              </a:rPr>
              <a:t>If the rich media creatives will not display properly in a browser, </a:t>
            </a:r>
            <a:br>
              <a:rPr lang="en-US" sz="750" u="none" strike="noStrike" dirty="0">
                <a:solidFill>
                  <a:schemeClr val="bg1"/>
                </a:solidFill>
                <a:effectLst/>
                <a:latin typeface="Avenir Next LT Pro Light" panose="020B0304020202020204" pitchFamily="34" charset="77"/>
              </a:rPr>
            </a:br>
            <a:r>
              <a:rPr lang="en-US" sz="750" u="none" strike="noStrike" dirty="0">
                <a:solidFill>
                  <a:schemeClr val="bg1"/>
                </a:solidFill>
                <a:effectLst/>
                <a:latin typeface="Avenir Next LT Pro Light" panose="020B0304020202020204" pitchFamily="34" charset="77"/>
              </a:rPr>
              <a:t>a default GIF/JPG must be shown.</a:t>
            </a:r>
            <a:br>
              <a:rPr lang="en-US" sz="800" u="none" strike="noStrike" dirty="0">
                <a:solidFill>
                  <a:schemeClr val="bg1"/>
                </a:solidFill>
                <a:effectLst/>
                <a:latin typeface="Avenir Next LT Pro Light" panose="020B0304020202020204" pitchFamily="34" charset="77"/>
              </a:rPr>
            </a:br>
            <a:br>
              <a:rPr lang="en-US" sz="800" u="none" strike="noStrike" dirty="0">
                <a:solidFill>
                  <a:schemeClr val="bg1"/>
                </a:solidFill>
                <a:effectLst/>
                <a:latin typeface="Avenir Next LT Pro Light" panose="020B0304020202020204" pitchFamily="34" charset="77"/>
              </a:rPr>
            </a:br>
            <a:endParaRPr lang="en-US" sz="800" dirty="0">
              <a:solidFill>
                <a:schemeClr val="bg1"/>
              </a:solidFill>
              <a:latin typeface="Avenir Next LT Pro Light" panose="020B0304020202020204" pitchFamily="34" charset="77"/>
            </a:endParaRPr>
          </a:p>
        </p:txBody>
      </p:sp>
      <p:sp>
        <p:nvSpPr>
          <p:cNvPr id="229" name="TextBox 228">
            <a:extLst>
              <a:ext uri="{FF2B5EF4-FFF2-40B4-BE49-F238E27FC236}">
                <a16:creationId xmlns:a16="http://schemas.microsoft.com/office/drawing/2014/main" id="{7D9D82B0-1F33-273E-48FF-1781D27511BA}"/>
              </a:ext>
            </a:extLst>
          </p:cNvPr>
          <p:cNvSpPr txBox="1"/>
          <p:nvPr/>
        </p:nvSpPr>
        <p:spPr>
          <a:xfrm>
            <a:off x="18168273" y="5276683"/>
            <a:ext cx="3327888" cy="1054135"/>
          </a:xfrm>
          <a:prstGeom prst="rect">
            <a:avLst/>
          </a:prstGeom>
          <a:noFill/>
        </p:spPr>
        <p:txBody>
          <a:bodyPr wrap="square">
            <a:spAutoFit/>
          </a:bodyPr>
          <a:lstStyle/>
          <a:p>
            <a:r>
              <a:rPr lang="en-US" sz="800" b="1" u="none" strike="noStrike" dirty="0">
                <a:solidFill>
                  <a:srgbClr val="0062FF"/>
                </a:solidFill>
                <a:effectLst/>
                <a:latin typeface="Avenir Next LT Pro" panose="020B0504020202020204" pitchFamily="34" charset="77"/>
              </a:rPr>
              <a:t>Submission Deadlines:</a:t>
            </a:r>
            <a:endParaRPr lang="en-US" sz="800" b="1" dirty="0">
              <a:solidFill>
                <a:srgbClr val="0062FF"/>
              </a:solidFill>
              <a:latin typeface="Avenir Next LT Pro Light" panose="020B0304020202020204" pitchFamily="34" charset="77"/>
            </a:endParaRPr>
          </a:p>
          <a:p>
            <a:pPr marL="117475" indent="-58738">
              <a:buFont typeface="Arial" panose="020B0604020202020204" pitchFamily="34" charset="0"/>
              <a:buChar char="•"/>
            </a:pPr>
            <a:r>
              <a:rPr lang="en-US" sz="750" u="none" strike="noStrike" dirty="0">
                <a:solidFill>
                  <a:schemeClr val="bg1"/>
                </a:solidFill>
                <a:effectLst/>
                <a:latin typeface="Avenir Next LT Pro Light" panose="020B0304020202020204" pitchFamily="34" charset="77"/>
              </a:rPr>
              <a:t>Image File - 2 business days prior to launch date</a:t>
            </a:r>
          </a:p>
          <a:p>
            <a:pPr marL="117475" indent="-58738">
              <a:buFont typeface="Arial" panose="020B0604020202020204" pitchFamily="34" charset="0"/>
              <a:buChar char="•"/>
            </a:pPr>
            <a:r>
              <a:rPr lang="en-US" sz="750" u="none" strike="noStrike" dirty="0">
                <a:solidFill>
                  <a:schemeClr val="bg1"/>
                </a:solidFill>
                <a:effectLst/>
                <a:latin typeface="Avenir Next LT Pro Light" panose="020B0304020202020204" pitchFamily="34" charset="77"/>
              </a:rPr>
              <a:t>HTML 5 Standard Animation - 3 business days prior to launch date</a:t>
            </a:r>
          </a:p>
          <a:p>
            <a:pPr marL="117475" indent="-58738">
              <a:buFont typeface="Arial" panose="020B0604020202020204" pitchFamily="34" charset="0"/>
              <a:buChar char="•"/>
            </a:pPr>
            <a:r>
              <a:rPr lang="en-US" sz="750" u="none" strike="noStrike" dirty="0">
                <a:solidFill>
                  <a:schemeClr val="bg1"/>
                </a:solidFill>
                <a:effectLst/>
                <a:latin typeface="Avenir Next LT Pro Light" panose="020B0304020202020204" pitchFamily="34" charset="77"/>
              </a:rPr>
              <a:t>HTML 5 Rich Media - 5 business days prior to launch date</a:t>
            </a:r>
            <a:br>
              <a:rPr lang="en-US" sz="800" u="none" strike="noStrike" dirty="0">
                <a:solidFill>
                  <a:schemeClr val="bg1"/>
                </a:solidFill>
                <a:effectLst/>
                <a:latin typeface="Avenir Next LT Pro Light" panose="020B0304020202020204" pitchFamily="34" charset="77"/>
              </a:rPr>
            </a:br>
            <a:endParaRPr lang="en-US" sz="800" u="none" strike="noStrike" dirty="0">
              <a:solidFill>
                <a:schemeClr val="bg1"/>
              </a:solidFill>
              <a:effectLst/>
              <a:latin typeface="Avenir Next LT Pro Light" panose="020B0304020202020204" pitchFamily="34" charset="77"/>
            </a:endParaRPr>
          </a:p>
          <a:p>
            <a:r>
              <a:rPr lang="en-US" sz="800" b="1" u="none" strike="noStrike" dirty="0">
                <a:solidFill>
                  <a:srgbClr val="FF0000"/>
                </a:solidFill>
                <a:effectLst/>
                <a:latin typeface="Avenir Next LT Pro" panose="020B0504020202020204" pitchFamily="34" charset="77"/>
              </a:rPr>
              <a:t>Note: </a:t>
            </a:r>
            <a:r>
              <a:rPr lang="en-US" sz="800" u="none" strike="noStrike" dirty="0">
                <a:solidFill>
                  <a:schemeClr val="bg1"/>
                </a:solidFill>
                <a:effectLst/>
                <a:latin typeface="Avenir Next LT Pro Light" panose="020B0304020202020204" pitchFamily="34" charset="77"/>
              </a:rPr>
              <a:t>If the submitted creative does not conform to the specifications, it will not be placed online and may result in a delayed launch date.</a:t>
            </a:r>
            <a:endParaRPr lang="en-US" sz="800" dirty="0">
              <a:solidFill>
                <a:schemeClr val="bg1"/>
              </a:solidFill>
            </a:endParaRPr>
          </a:p>
        </p:txBody>
      </p:sp>
      <p:sp>
        <p:nvSpPr>
          <p:cNvPr id="3" name="TextBox 2">
            <a:extLst>
              <a:ext uri="{FF2B5EF4-FFF2-40B4-BE49-F238E27FC236}">
                <a16:creationId xmlns:a16="http://schemas.microsoft.com/office/drawing/2014/main" id="{0F64F373-6E16-C300-6D21-BCC92B61EB02}"/>
              </a:ext>
            </a:extLst>
          </p:cNvPr>
          <p:cNvSpPr txBox="1"/>
          <p:nvPr/>
        </p:nvSpPr>
        <p:spPr>
          <a:xfrm>
            <a:off x="17814748" y="4587790"/>
            <a:ext cx="429926" cy="215444"/>
          </a:xfrm>
          <a:prstGeom prst="rect">
            <a:avLst/>
          </a:prstGeom>
          <a:noFill/>
        </p:spPr>
        <p:txBody>
          <a:bodyPr wrap="none" rtlCol="0">
            <a:spAutoFit/>
          </a:bodyPr>
          <a:lstStyle/>
          <a:p>
            <a:pPr algn="ctr"/>
            <a:r>
              <a:rPr lang="en-US" sz="750" dirty="0">
                <a:latin typeface="Avenir Next LT Pro Light" panose="020B0304020202020204" pitchFamily="34" charset="77"/>
              </a:rPr>
              <a:t>15KB</a:t>
            </a:r>
          </a:p>
        </p:txBody>
      </p:sp>
      <p:sp>
        <p:nvSpPr>
          <p:cNvPr id="8" name="TextBox 7">
            <a:extLst>
              <a:ext uri="{FF2B5EF4-FFF2-40B4-BE49-F238E27FC236}">
                <a16:creationId xmlns:a16="http://schemas.microsoft.com/office/drawing/2014/main" id="{97E4FD57-9196-ABBC-B0D2-EA537E5DA50F}"/>
              </a:ext>
            </a:extLst>
          </p:cNvPr>
          <p:cNvSpPr txBox="1"/>
          <p:nvPr/>
        </p:nvSpPr>
        <p:spPr>
          <a:xfrm>
            <a:off x="17813256" y="4908027"/>
            <a:ext cx="429926" cy="215444"/>
          </a:xfrm>
          <a:prstGeom prst="rect">
            <a:avLst/>
          </a:prstGeom>
          <a:noFill/>
        </p:spPr>
        <p:txBody>
          <a:bodyPr wrap="none" rtlCol="0">
            <a:spAutoFit/>
          </a:bodyPr>
          <a:lstStyle/>
          <a:p>
            <a:pPr algn="ctr"/>
            <a:r>
              <a:rPr lang="en-US" sz="750" dirty="0">
                <a:latin typeface="Avenir Next LT Pro Light" panose="020B0304020202020204" pitchFamily="34" charset="77"/>
              </a:rPr>
              <a:t>15KB</a:t>
            </a:r>
          </a:p>
        </p:txBody>
      </p:sp>
      <p:sp>
        <p:nvSpPr>
          <p:cNvPr id="147" name="Rectangle 146">
            <a:extLst>
              <a:ext uri="{FF2B5EF4-FFF2-40B4-BE49-F238E27FC236}">
                <a16:creationId xmlns:a16="http://schemas.microsoft.com/office/drawing/2014/main" id="{9EAF224E-8712-E900-F9D9-C3A45AAC4118}"/>
              </a:ext>
            </a:extLst>
          </p:cNvPr>
          <p:cNvSpPr/>
          <p:nvPr/>
        </p:nvSpPr>
        <p:spPr>
          <a:xfrm>
            <a:off x="192878" y="2898705"/>
            <a:ext cx="6436550" cy="338234"/>
          </a:xfrm>
          <a:prstGeom prst="rect">
            <a:avLst/>
          </a:prstGeom>
          <a:solidFill>
            <a:srgbClr val="006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9C1C5F-82FD-388A-1745-1756FC2DD1DC}"/>
              </a:ext>
            </a:extLst>
          </p:cNvPr>
          <p:cNvSpPr txBox="1"/>
          <p:nvPr/>
        </p:nvSpPr>
        <p:spPr>
          <a:xfrm>
            <a:off x="422989" y="2941354"/>
            <a:ext cx="4760727" cy="276999"/>
          </a:xfrm>
          <a:prstGeom prst="rect">
            <a:avLst/>
          </a:prstGeom>
          <a:noFill/>
        </p:spPr>
        <p:txBody>
          <a:bodyPr wrap="none" rtlCol="0">
            <a:spAutoFit/>
          </a:bodyPr>
          <a:lstStyle/>
          <a:p>
            <a:pPr algn="ctr" rtl="0" fontAlgn="ctr">
              <a:spcBef>
                <a:spcPts val="0"/>
              </a:spcBef>
              <a:spcAft>
                <a:spcPts val="0"/>
              </a:spcAft>
            </a:pPr>
            <a:r>
              <a:rPr lang="en-US" sz="1200" b="1" u="none" strike="noStrike" dirty="0">
                <a:solidFill>
                  <a:schemeClr val="bg1"/>
                </a:solidFill>
                <a:effectLst/>
                <a:latin typeface="Avenir Next LT Pro" panose="020B0504020202020204" pitchFamily="34" charset="77"/>
              </a:rPr>
              <a:t>SUBMISSION INSTRUCTIONS AND DEADLINE INFORMATION</a:t>
            </a:r>
            <a:endParaRPr lang="en-US" sz="1200" b="1" dirty="0">
              <a:solidFill>
                <a:schemeClr val="bg1"/>
              </a:solidFill>
              <a:effectLst/>
              <a:latin typeface="Avenir Next LT Pro" panose="020B0504020202020204" pitchFamily="34" charset="77"/>
            </a:endParaRPr>
          </a:p>
        </p:txBody>
      </p:sp>
      <p:sp>
        <p:nvSpPr>
          <p:cNvPr id="7" name="TextBox 6">
            <a:extLst>
              <a:ext uri="{FF2B5EF4-FFF2-40B4-BE49-F238E27FC236}">
                <a16:creationId xmlns:a16="http://schemas.microsoft.com/office/drawing/2014/main" id="{439C2E79-E9EE-A2EB-DCD4-59499760DFA9}"/>
              </a:ext>
            </a:extLst>
          </p:cNvPr>
          <p:cNvSpPr txBox="1"/>
          <p:nvPr/>
        </p:nvSpPr>
        <p:spPr>
          <a:xfrm>
            <a:off x="201828" y="2910805"/>
            <a:ext cx="383438" cy="461665"/>
          </a:xfrm>
          <a:prstGeom prst="rect">
            <a:avLst/>
          </a:prstGeom>
          <a:noFill/>
        </p:spPr>
        <p:txBody>
          <a:bodyPr wrap="none" rtlCol="0">
            <a:spAutoFit/>
          </a:bodyPr>
          <a:lstStyle/>
          <a:p>
            <a:r>
              <a:rPr lang="en-US" sz="2400" b="1" dirty="0">
                <a:solidFill>
                  <a:schemeClr val="bg1"/>
                </a:solidFill>
                <a:latin typeface="Avenir Next LT Pro" panose="020B0504020202020204" pitchFamily="34" charset="77"/>
                <a:cs typeface="Arial Black" panose="020B0604020202020204" pitchFamily="34" charset="0"/>
              </a:rPr>
              <a:t>3</a:t>
            </a:r>
          </a:p>
        </p:txBody>
      </p:sp>
      <p:pic>
        <p:nvPicPr>
          <p:cNvPr id="30" name="Picture 29">
            <a:extLst>
              <a:ext uri="{FF2B5EF4-FFF2-40B4-BE49-F238E27FC236}">
                <a16:creationId xmlns:a16="http://schemas.microsoft.com/office/drawing/2014/main" id="{807C6785-B8BE-6798-F0F9-809C0C2BB3D3}"/>
              </a:ext>
            </a:extLst>
          </p:cNvPr>
          <p:cNvPicPr>
            <a:picLocks noChangeAspect="1"/>
          </p:cNvPicPr>
          <p:nvPr/>
        </p:nvPicPr>
        <p:blipFill rotWithShape="1">
          <a:blip r:embed="rId4"/>
          <a:srcRect b="25056"/>
          <a:stretch/>
        </p:blipFill>
        <p:spPr>
          <a:xfrm rot="16200000">
            <a:off x="5060243" y="1249927"/>
            <a:ext cx="2618867" cy="531238"/>
          </a:xfrm>
          <a:prstGeom prst="rect">
            <a:avLst/>
          </a:prstGeom>
        </p:spPr>
      </p:pic>
      <p:sp>
        <p:nvSpPr>
          <p:cNvPr id="31" name="TextBox 30">
            <a:extLst>
              <a:ext uri="{FF2B5EF4-FFF2-40B4-BE49-F238E27FC236}">
                <a16:creationId xmlns:a16="http://schemas.microsoft.com/office/drawing/2014/main" id="{FE9601DF-9121-2C86-652E-4E60AF6AA232}"/>
              </a:ext>
            </a:extLst>
          </p:cNvPr>
          <p:cNvSpPr txBox="1"/>
          <p:nvPr/>
        </p:nvSpPr>
        <p:spPr>
          <a:xfrm>
            <a:off x="192878" y="1731725"/>
            <a:ext cx="3091487" cy="1027141"/>
          </a:xfrm>
          <a:prstGeom prst="rect">
            <a:avLst/>
          </a:prstGeom>
          <a:noFill/>
        </p:spPr>
        <p:txBody>
          <a:bodyPr wrap="none" rtlCol="0">
            <a:spAutoFit/>
          </a:bodyPr>
          <a:lstStyle/>
          <a:p>
            <a:pPr>
              <a:lnSpc>
                <a:spcPct val="75000"/>
              </a:lnSpc>
              <a:spcBef>
                <a:spcPts val="600"/>
              </a:spcBef>
            </a:pPr>
            <a:r>
              <a:rPr lang="en-US" sz="4000" b="1" dirty="0">
                <a:solidFill>
                  <a:schemeClr val="bg1"/>
                </a:solidFill>
                <a:latin typeface="Avenir Next LT Pro" panose="020B0504020202020204" pitchFamily="34" charset="77"/>
                <a:cs typeface="Arial Black" panose="020B0604020202020204" pitchFamily="34" charset="0"/>
              </a:rPr>
              <a:t>DIGITAL AD</a:t>
            </a:r>
            <a:br>
              <a:rPr lang="en-US" sz="4000" b="1" dirty="0">
                <a:solidFill>
                  <a:schemeClr val="bg1"/>
                </a:solidFill>
                <a:latin typeface="Avenir Next LT Pro" panose="020B0504020202020204" pitchFamily="34" charset="77"/>
                <a:cs typeface="Arial Black" panose="020B0604020202020204" pitchFamily="34" charset="0"/>
              </a:rPr>
            </a:br>
            <a:r>
              <a:rPr lang="en-US" sz="4000" b="1" dirty="0">
                <a:solidFill>
                  <a:schemeClr val="bg1"/>
                </a:solidFill>
                <a:latin typeface="Avenir Next LT Pro" panose="020B0504020202020204" pitchFamily="34" charset="77"/>
                <a:cs typeface="Arial Black" panose="020B0604020202020204" pitchFamily="34" charset="0"/>
              </a:rPr>
              <a:t>EXAMPLE</a:t>
            </a:r>
          </a:p>
        </p:txBody>
      </p:sp>
      <p:pic>
        <p:nvPicPr>
          <p:cNvPr id="46" name="Picture 45">
            <a:extLst>
              <a:ext uri="{FF2B5EF4-FFF2-40B4-BE49-F238E27FC236}">
                <a16:creationId xmlns:a16="http://schemas.microsoft.com/office/drawing/2014/main" id="{24B90A1A-D48F-3A76-64F1-72764ED1F75A}"/>
              </a:ext>
            </a:extLst>
          </p:cNvPr>
          <p:cNvPicPr>
            <a:picLocks noChangeAspect="1"/>
          </p:cNvPicPr>
          <p:nvPr/>
        </p:nvPicPr>
        <p:blipFill>
          <a:blip r:embed="rId5"/>
          <a:stretch>
            <a:fillRect/>
          </a:stretch>
        </p:blipFill>
        <p:spPr>
          <a:xfrm>
            <a:off x="255391" y="3465720"/>
            <a:ext cx="295283" cy="295283"/>
          </a:xfrm>
          <a:prstGeom prst="rect">
            <a:avLst/>
          </a:prstGeom>
        </p:spPr>
      </p:pic>
      <p:sp>
        <p:nvSpPr>
          <p:cNvPr id="53" name="TextBox 52">
            <a:extLst>
              <a:ext uri="{FF2B5EF4-FFF2-40B4-BE49-F238E27FC236}">
                <a16:creationId xmlns:a16="http://schemas.microsoft.com/office/drawing/2014/main" id="{80C6A6F5-C9FA-2D2F-F033-D55FB87C178F}"/>
              </a:ext>
            </a:extLst>
          </p:cNvPr>
          <p:cNvSpPr txBox="1"/>
          <p:nvPr/>
        </p:nvSpPr>
        <p:spPr>
          <a:xfrm>
            <a:off x="585267" y="3416489"/>
            <a:ext cx="2488088" cy="1461426"/>
          </a:xfrm>
          <a:prstGeom prst="rect">
            <a:avLst/>
          </a:prstGeom>
          <a:noFill/>
        </p:spPr>
        <p:txBody>
          <a:bodyPr wrap="square">
            <a:spAutoFit/>
          </a:bodyPr>
          <a:lstStyle/>
          <a:p>
            <a:pPr marL="0" marR="0">
              <a:spcBef>
                <a:spcPts val="0"/>
              </a:spcBef>
              <a:spcAft>
                <a:spcPts val="0"/>
              </a:spcAft>
            </a:pPr>
            <a:r>
              <a:rPr lang="en-US" sz="800" b="1" dirty="0">
                <a:solidFill>
                  <a:srgbClr val="0062FF"/>
                </a:solidFill>
                <a:effectLst/>
                <a:latin typeface="Avenir Next LT Pro" panose="020B0504020202020204" pitchFamily="34" charset="77"/>
                <a:ea typeface="Roboto" panose="02000000000000000000" pitchFamily="2" charset="0"/>
                <a:cs typeface="Roboto" panose="02000000000000000000" pitchFamily="2" charset="0"/>
              </a:rPr>
              <a:t>SUBMISSION INSTRUCTIONS:</a:t>
            </a:r>
            <a:endParaRPr lang="en-US" sz="800" dirty="0">
              <a:solidFill>
                <a:srgbClr val="0062FF"/>
              </a:solidFill>
              <a:effectLst/>
              <a:latin typeface="Avenir Next LT Pro" panose="020B0504020202020204" pitchFamily="34" charset="77"/>
              <a:ea typeface="Arial" panose="020B0604020202020204" pitchFamily="34" charset="0"/>
            </a:endParaRPr>
          </a:p>
          <a:p>
            <a:pPr marR="0" lvl="0">
              <a:lnSpc>
                <a:spcPct val="114000"/>
              </a:lnSpc>
              <a:spcBef>
                <a:spcPts val="0"/>
              </a:spcBef>
              <a:spcAft>
                <a:spcPts val="0"/>
              </a:spcAft>
            </a:pPr>
            <a:r>
              <a:rPr lang="en-US" sz="80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Please submit the Photoshop PSD template to your Paramount Account Manager. If you are unable to build the ad to spec, Paramount’s Brand Studio Team can build the ad using the client's creative direction and assets. Final development of the ad unit must take place at Paramount as this unit is site served only. QR Code will be supplied by Paramount.</a:t>
            </a:r>
            <a:endParaRPr lang="en-US" sz="800" u="none" strike="noStrike" dirty="0">
              <a:solidFill>
                <a:srgbClr val="333333"/>
              </a:solidFill>
              <a:effectLst/>
              <a:latin typeface="Avenir Next LT Pro Light" panose="020B0304020202020204" pitchFamily="34" charset="77"/>
              <a:ea typeface="Arial" panose="020B0604020202020204" pitchFamily="34" charset="0"/>
            </a:endParaRPr>
          </a:p>
          <a:p>
            <a:pPr marL="0" marR="0">
              <a:spcBef>
                <a:spcPts val="0"/>
              </a:spcBef>
              <a:spcAft>
                <a:spcPts val="0"/>
              </a:spcAft>
            </a:pPr>
            <a:r>
              <a:rPr lang="en-US" sz="800"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a:t>
            </a:r>
            <a:endParaRPr lang="en-US" sz="800" dirty="0">
              <a:solidFill>
                <a:srgbClr val="333333"/>
              </a:solidFill>
              <a:effectLst/>
              <a:latin typeface="Avenir Next LT Pro Light" panose="020B0304020202020204" pitchFamily="34" charset="77"/>
              <a:ea typeface="Arial" panose="020B0604020202020204" pitchFamily="34" charset="0"/>
            </a:endParaRPr>
          </a:p>
        </p:txBody>
      </p:sp>
      <p:sp>
        <p:nvSpPr>
          <p:cNvPr id="55" name="TextBox 54">
            <a:extLst>
              <a:ext uri="{FF2B5EF4-FFF2-40B4-BE49-F238E27FC236}">
                <a16:creationId xmlns:a16="http://schemas.microsoft.com/office/drawing/2014/main" id="{9279D6A3-BA50-3407-289B-54575F799838}"/>
              </a:ext>
            </a:extLst>
          </p:cNvPr>
          <p:cNvSpPr txBox="1"/>
          <p:nvPr/>
        </p:nvSpPr>
        <p:spPr>
          <a:xfrm>
            <a:off x="3731612" y="3416489"/>
            <a:ext cx="2686943" cy="1328633"/>
          </a:xfrm>
          <a:prstGeom prst="rect">
            <a:avLst/>
          </a:prstGeom>
          <a:noFill/>
        </p:spPr>
        <p:txBody>
          <a:bodyPr wrap="square">
            <a:spAutoFit/>
          </a:bodyPr>
          <a:lstStyle/>
          <a:p>
            <a:pPr marL="0" marR="0">
              <a:spcBef>
                <a:spcPts val="0"/>
              </a:spcBef>
              <a:spcAft>
                <a:spcPts val="0"/>
              </a:spcAft>
            </a:pPr>
            <a:r>
              <a:rPr lang="en-US" sz="800" b="1" dirty="0">
                <a:solidFill>
                  <a:srgbClr val="0062FF"/>
                </a:solidFill>
                <a:effectLst/>
                <a:latin typeface="Avenir Next LT Pro" panose="020B0504020202020204" pitchFamily="34" charset="77"/>
                <a:ea typeface="Roboto" panose="02000000000000000000" pitchFamily="2" charset="0"/>
                <a:cs typeface="Roboto" panose="02000000000000000000" pitchFamily="2" charset="0"/>
              </a:rPr>
              <a:t>DEADLINES:</a:t>
            </a:r>
            <a:endParaRPr lang="en-US" sz="800" dirty="0">
              <a:solidFill>
                <a:srgbClr val="0062FF"/>
              </a:solidFill>
              <a:effectLst/>
              <a:latin typeface="Avenir Next LT Pro" panose="020B0504020202020204" pitchFamily="34" charset="77"/>
              <a:ea typeface="Arial" panose="020B0604020202020204" pitchFamily="34" charset="0"/>
            </a:endParaRPr>
          </a:p>
          <a:p>
            <a:pPr marR="0" lvl="0">
              <a:lnSpc>
                <a:spcPct val="114000"/>
              </a:lnSpc>
              <a:spcBef>
                <a:spcPts val="0"/>
              </a:spcBef>
              <a:spcAft>
                <a:spcPts val="0"/>
              </a:spcAft>
            </a:pPr>
            <a:r>
              <a:rPr lang="en-US" sz="800" u="none" strike="noStrike" dirty="0">
                <a:solidFill>
                  <a:srgbClr val="000000"/>
                </a:solidFill>
                <a:effectLst/>
                <a:latin typeface="Avenir Next LT Pro Light" panose="020B0304020202020204" pitchFamily="34" charset="77"/>
                <a:ea typeface="Roboto" panose="02000000000000000000" pitchFamily="2" charset="0"/>
                <a:cs typeface="Roboto" panose="02000000000000000000" pitchFamily="2" charset="0"/>
              </a:rPr>
              <a:t>If your client has questions about the specs and/or the PSD template, a representative from Paramount’s Brand Studio Team can meet with them to answer any questions. This call should be set up by the Paramount Sales Account Manager at least 10 days prior to launch. If the submitted creative does not conform to the above specifications, it will not be placed online and may result in a delayed launch date.</a:t>
            </a:r>
            <a:endParaRPr lang="en-US" sz="800" u="none" strike="noStrike" dirty="0">
              <a:solidFill>
                <a:srgbClr val="333333"/>
              </a:solidFill>
              <a:effectLst/>
              <a:latin typeface="Avenir Next LT Pro Light" panose="020B0304020202020204" pitchFamily="34" charset="77"/>
              <a:ea typeface="Arial" panose="020B0604020202020204" pitchFamily="34" charset="0"/>
            </a:endParaRPr>
          </a:p>
        </p:txBody>
      </p:sp>
      <p:pic>
        <p:nvPicPr>
          <p:cNvPr id="59" name="Picture 58">
            <a:extLst>
              <a:ext uri="{FF2B5EF4-FFF2-40B4-BE49-F238E27FC236}">
                <a16:creationId xmlns:a16="http://schemas.microsoft.com/office/drawing/2014/main" id="{6AF05A35-4938-F4C6-0A6A-5AEE3F8013A3}"/>
              </a:ext>
            </a:extLst>
          </p:cNvPr>
          <p:cNvPicPr>
            <a:picLocks noChangeAspect="1"/>
          </p:cNvPicPr>
          <p:nvPr/>
        </p:nvPicPr>
        <p:blipFill>
          <a:blip r:embed="rId6"/>
          <a:stretch>
            <a:fillRect/>
          </a:stretch>
        </p:blipFill>
        <p:spPr>
          <a:xfrm>
            <a:off x="3451758" y="3483812"/>
            <a:ext cx="255585" cy="255585"/>
          </a:xfrm>
          <a:prstGeom prst="rect">
            <a:avLst/>
          </a:prstGeom>
        </p:spPr>
      </p:pic>
      <p:sp>
        <p:nvSpPr>
          <p:cNvPr id="11" name="Rectangle 10">
            <a:extLst>
              <a:ext uri="{FF2B5EF4-FFF2-40B4-BE49-F238E27FC236}">
                <a16:creationId xmlns:a16="http://schemas.microsoft.com/office/drawing/2014/main" id="{335E0048-947F-0BDD-739A-571B40BB59CB}"/>
              </a:ext>
            </a:extLst>
          </p:cNvPr>
          <p:cNvSpPr/>
          <p:nvPr/>
        </p:nvSpPr>
        <p:spPr>
          <a:xfrm>
            <a:off x="2359025" y="499160"/>
            <a:ext cx="2105025" cy="117088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olf player on a golf course&#10;&#10;AI-generated content may be incorrect.">
            <a:extLst>
              <a:ext uri="{FF2B5EF4-FFF2-40B4-BE49-F238E27FC236}">
                <a16:creationId xmlns:a16="http://schemas.microsoft.com/office/drawing/2014/main" id="{3238C368-CD43-D81A-E062-04F455F9E2D6}"/>
              </a:ext>
            </a:extLst>
          </p:cNvPr>
          <p:cNvPicPr>
            <a:picLocks noChangeAspect="1"/>
          </p:cNvPicPr>
          <p:nvPr/>
        </p:nvPicPr>
        <p:blipFill>
          <a:blip r:embed="rId7"/>
          <a:stretch>
            <a:fillRect/>
          </a:stretch>
        </p:blipFill>
        <p:spPr>
          <a:xfrm>
            <a:off x="2380375" y="508686"/>
            <a:ext cx="2061240" cy="1158189"/>
          </a:xfrm>
          <a:prstGeom prst="rect">
            <a:avLst/>
          </a:prstGeom>
        </p:spPr>
      </p:pic>
    </p:spTree>
    <p:extLst>
      <p:ext uri="{BB962C8B-B14F-4D97-AF65-F5344CB8AC3E}">
        <p14:creationId xmlns:p14="http://schemas.microsoft.com/office/powerpoint/2010/main" val="3323939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12143</TotalTime>
  <Words>960</Words>
  <Application>Microsoft Macintosh PowerPoint</Application>
  <PresentationFormat>Letter Paper (8.5x11 in)</PresentationFormat>
  <Paragraphs>190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Avenir Next LT Pro</vt:lpstr>
      <vt:lpstr>Avenir Next LT Pro Light</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Andre</dc:creator>
  <cp:lastModifiedBy>Moaveniyan, Tristan</cp:lastModifiedBy>
  <cp:revision>55</cp:revision>
  <dcterms:created xsi:type="dcterms:W3CDTF">2022-09-28T14:46:38Z</dcterms:created>
  <dcterms:modified xsi:type="dcterms:W3CDTF">2025-09-26T20:33:25Z</dcterms:modified>
</cp:coreProperties>
</file>